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9" r:id="rId4"/>
    <p:sldId id="257" r:id="rId5"/>
    <p:sldId id="266" r:id="rId6"/>
    <p:sldId id="270" r:id="rId7"/>
    <p:sldId id="268" r:id="rId8"/>
    <p:sldId id="273" r:id="rId9"/>
    <p:sldId id="269" r:id="rId10"/>
    <p:sldId id="265" r:id="rId11"/>
    <p:sldId id="264" r:id="rId12"/>
    <p:sldId id="258" r:id="rId13"/>
    <p:sldId id="272" r:id="rId14"/>
    <p:sldId id="262" r:id="rId15"/>
  </p:sldIdLst>
  <p:sldSz cx="9144000" cy="5143500" type="screen16x9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F99"/>
    <a:srgbClr val="0035A3"/>
    <a:srgbClr val="0041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44" d="100"/>
          <a:sy n="144" d="100"/>
        </p:scale>
        <p:origin x="-616" y="-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jpeg"/><Relationship Id="rId3" Type="http://schemas.microsoft.com/office/2007/relationships/hdphoto" Target="../media/hdphoto1.wdp"/><Relationship Id="rId7" Type="http://schemas.openxmlformats.org/officeDocument/2006/relationships/image" Target="../media/image8.png"/><Relationship Id="rId12" Type="http://schemas.openxmlformats.org/officeDocument/2006/relationships/image" Target="../media/image13.jpeg"/><Relationship Id="rId2" Type="http://schemas.openxmlformats.org/officeDocument/2006/relationships/image" Target="../media/image5.jpeg"/><Relationship Id="rId16" Type="http://schemas.openxmlformats.org/officeDocument/2006/relationships/image" Target="../media/image1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jpeg"/><Relationship Id="rId15" Type="http://schemas.openxmlformats.org/officeDocument/2006/relationships/image" Target="../media/image16.jpeg"/><Relationship Id="rId10" Type="http://schemas.openxmlformats.org/officeDocument/2006/relationships/image" Target="../media/image11.jpeg"/><Relationship Id="rId4" Type="http://schemas.openxmlformats.org/officeDocument/2006/relationships/image" Target="../media/image4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jpe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5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5.jpe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5.jpe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/>
          </p:cNvPicPr>
          <p:nvPr userDrawn="1"/>
        </p:nvPicPr>
        <p:blipFill rotWithShape="1">
          <a:blip r:embed="rId2" cstate="print">
            <a:duotone>
              <a:prstClr val="black"/>
              <a:srgbClr val="00993F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2" t="61783" r="20024" b="18529"/>
          <a:stretch/>
        </p:blipFill>
        <p:spPr>
          <a:xfrm>
            <a:off x="4192" y="10662"/>
            <a:ext cx="9139808" cy="4433298"/>
          </a:xfrm>
          <a:prstGeom prst="rect">
            <a:avLst/>
          </a:prstGeom>
        </p:spPr>
      </p:pic>
      <p:sp>
        <p:nvSpPr>
          <p:cNvPr id="8" name="Prostokąt 7"/>
          <p:cNvSpPr/>
          <p:nvPr userDrawn="1"/>
        </p:nvSpPr>
        <p:spPr>
          <a:xfrm>
            <a:off x="-372" y="0"/>
            <a:ext cx="9144372" cy="4443960"/>
          </a:xfrm>
          <a:prstGeom prst="rect">
            <a:avLst/>
          </a:prstGeom>
          <a:gradFill flip="none" rotWithShape="1">
            <a:gsLst>
              <a:gs pos="70000">
                <a:srgbClr val="00993F">
                  <a:alpha val="15000"/>
                </a:srgbClr>
              </a:gs>
              <a:gs pos="0">
                <a:schemeClr val="tx1">
                  <a:alpha val="90000"/>
                </a:schemeClr>
              </a:gs>
              <a:gs pos="44000">
                <a:srgbClr val="00993F">
                  <a:alpha val="61000"/>
                </a:srgbClr>
              </a:gs>
              <a:gs pos="100000">
                <a:srgbClr val="00993F">
                  <a:alpha val="9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rostokąt 9"/>
          <p:cNvSpPr/>
          <p:nvPr userDrawn="1"/>
        </p:nvSpPr>
        <p:spPr>
          <a:xfrm>
            <a:off x="-373" y="1347614"/>
            <a:ext cx="8120467" cy="2736304"/>
          </a:xfrm>
          <a:prstGeom prst="rect">
            <a:avLst/>
          </a:prstGeom>
          <a:solidFill>
            <a:srgbClr val="00416E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Tytuł 1"/>
          <p:cNvSpPr>
            <a:spLocks noGrp="1"/>
          </p:cNvSpPr>
          <p:nvPr>
            <p:ph type="ctrTitle"/>
          </p:nvPr>
        </p:nvSpPr>
        <p:spPr>
          <a:xfrm>
            <a:off x="292224" y="1563638"/>
            <a:ext cx="6944072" cy="1102519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l"/>
            <a:endParaRPr lang="pl-PL" sz="2800" b="1" dirty="0">
              <a:solidFill>
                <a:schemeClr val="bg1"/>
              </a:solidFill>
            </a:endParaRPr>
          </a:p>
        </p:txBody>
      </p:sp>
      <p:sp>
        <p:nvSpPr>
          <p:cNvPr id="12" name="Podtytuł 2"/>
          <p:cNvSpPr>
            <a:spLocks noGrp="1"/>
          </p:cNvSpPr>
          <p:nvPr>
            <p:ph type="subTitle" idx="1"/>
          </p:nvPr>
        </p:nvSpPr>
        <p:spPr>
          <a:xfrm>
            <a:off x="284379" y="3057500"/>
            <a:ext cx="6952725" cy="81039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/>
            </a:lvl1pPr>
          </a:lstStyle>
          <a:p>
            <a:pPr algn="l"/>
            <a:endParaRPr lang="pl-PL" sz="2000" dirty="0">
              <a:solidFill>
                <a:schemeClr val="bg1"/>
              </a:solidFill>
            </a:endParaRPr>
          </a:p>
        </p:txBody>
      </p:sp>
      <p:pic>
        <p:nvPicPr>
          <p:cNvPr id="14" name="Picture 3" descr="C:\Users\joanna.lapinska01\Desktop\EDUKraków_2025\logoUEK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5246" y="4633883"/>
            <a:ext cx="989012" cy="387005"/>
          </a:xfrm>
          <a:prstGeom prst="rect">
            <a:avLst/>
          </a:prstGeom>
          <a:noFill/>
          <a:effectLst>
            <a:outerShdw dist="50800" sx="1000" sy="1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\\zasob\wspolny\DOK_WWZ\00_BAZA_GRAFIK_I_FOTOGRAFII\logotypy\ZUS\logoZUSnoweRozwiniecie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79" y="4749101"/>
            <a:ext cx="929074" cy="208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6" name="Łącznik prostoliniowy 15"/>
          <p:cNvCxnSpPr/>
          <p:nvPr userDrawn="1"/>
        </p:nvCxnSpPr>
        <p:spPr>
          <a:xfrm>
            <a:off x="284379" y="2787774"/>
            <a:ext cx="1296144" cy="0"/>
          </a:xfrm>
          <a:prstGeom prst="line">
            <a:avLst/>
          </a:prstGeom>
          <a:ln w="57150">
            <a:solidFill>
              <a:srgbClr val="3F84D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rostokąt 16"/>
          <p:cNvSpPr/>
          <p:nvPr userDrawn="1"/>
        </p:nvSpPr>
        <p:spPr>
          <a:xfrm>
            <a:off x="6555288" y="-23956"/>
            <a:ext cx="2160000" cy="21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8" name="Obraz 17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091"/>
          <a:stretch/>
        </p:blipFill>
        <p:spPr>
          <a:xfrm>
            <a:off x="6843320" y="374274"/>
            <a:ext cx="1772920" cy="1363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899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3568" y="3600450"/>
            <a:ext cx="659512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683568" y="459581"/>
            <a:ext cx="659512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83568" y="4025503"/>
            <a:ext cx="6595120" cy="4904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pic>
        <p:nvPicPr>
          <p:cNvPr id="8" name="Picture 3" descr="C:\Users\joanna.lapinska01\Desktop\EDUKraków_2025\logoUEK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5246" y="4633883"/>
            <a:ext cx="989012" cy="387005"/>
          </a:xfrm>
          <a:prstGeom prst="rect">
            <a:avLst/>
          </a:prstGeom>
          <a:noFill/>
          <a:effectLst>
            <a:outerShdw dist="50800" sx="1000" sy="1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\\zasob\wspolny\DOK_WWZ\00_BAZA_GRAFIK_I_FOTOGRAFII\logotypy\ZUS\logoZUSnoweRozwiniecie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79" y="4749101"/>
            <a:ext cx="929074" cy="208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3805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/>
          </p:cNvPicPr>
          <p:nvPr userDrawn="1"/>
        </p:nvPicPr>
        <p:blipFill rotWithShape="1">
          <a:blip r:embed="rId2" cstate="print">
            <a:duotone>
              <a:prstClr val="black"/>
              <a:srgbClr val="3F84D2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941" r="9154" b="47396"/>
          <a:stretch/>
        </p:blipFill>
        <p:spPr>
          <a:xfrm>
            <a:off x="0" y="-20538"/>
            <a:ext cx="9140676" cy="5164038"/>
          </a:xfrm>
          <a:prstGeom prst="rect">
            <a:avLst/>
          </a:prstGeom>
        </p:spPr>
      </p:pic>
      <p:sp>
        <p:nvSpPr>
          <p:cNvPr id="6" name="Tytuł 3"/>
          <p:cNvSpPr txBox="1">
            <a:spLocks/>
          </p:cNvSpPr>
          <p:nvPr userDrawn="1"/>
        </p:nvSpPr>
        <p:spPr bwMode="auto">
          <a:xfrm>
            <a:off x="144" y="1131590"/>
            <a:ext cx="7635144" cy="2160240"/>
          </a:xfrm>
          <a:prstGeom prst="roundRect">
            <a:avLst>
              <a:gd name="adj" fmla="val 1353"/>
            </a:avLst>
          </a:prstGeom>
          <a:solidFill>
            <a:srgbClr val="00993F">
              <a:alpha val="95000"/>
            </a:srgbClr>
          </a:solidFill>
          <a:ln w="25400">
            <a:noFill/>
            <a:round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lnSpc>
                <a:spcPct val="89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  <a:lvl2pPr algn="ctr" rtl="0" eaLnBrk="1" fontAlgn="base" hangingPunct="1">
              <a:lnSpc>
                <a:spcPct val="89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2pPr>
            <a:lvl3pPr algn="ctr" rtl="0" eaLnBrk="1" fontAlgn="base" hangingPunct="1">
              <a:lnSpc>
                <a:spcPct val="89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3pPr>
            <a:lvl4pPr algn="ctr" rtl="0" eaLnBrk="1" fontAlgn="base" hangingPunct="1">
              <a:lnSpc>
                <a:spcPct val="89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4pPr>
            <a:lvl5pPr algn="ctr" rtl="0" eaLnBrk="1" fontAlgn="base" hangingPunct="1">
              <a:lnSpc>
                <a:spcPct val="89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5pPr>
            <a:lvl6pPr marL="457200" algn="ctr" rtl="0" eaLnBrk="1" fontAlgn="base" hangingPunct="1">
              <a:lnSpc>
                <a:spcPct val="89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6pPr>
            <a:lvl7pPr marL="914400" algn="ctr" rtl="0" eaLnBrk="1" fontAlgn="base" hangingPunct="1">
              <a:lnSpc>
                <a:spcPct val="89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7pPr>
            <a:lvl8pPr marL="1371600" algn="ctr" rtl="0" eaLnBrk="1" fontAlgn="base" hangingPunct="1">
              <a:lnSpc>
                <a:spcPct val="89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8pPr>
            <a:lvl9pPr marL="1828800" algn="ctr" rtl="0" eaLnBrk="1" fontAlgn="base" hangingPunct="1">
              <a:lnSpc>
                <a:spcPct val="89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9pPr>
          </a:lstStyle>
          <a:p>
            <a:pPr marL="177800" marR="0" lvl="0" indent="-88900" algn="l" defTabSz="914400" rtl="0" eaLnBrk="1" fontAlgn="base" latinLnBrk="0" hangingPunct="1">
              <a:lnSpc>
                <a:spcPct val="89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9" name="Prostokąt 8"/>
          <p:cNvSpPr/>
          <p:nvPr userDrawn="1"/>
        </p:nvSpPr>
        <p:spPr>
          <a:xfrm>
            <a:off x="6555288" y="-23956"/>
            <a:ext cx="2160000" cy="21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Tytuł 1"/>
          <p:cNvSpPr txBox="1">
            <a:spLocks/>
          </p:cNvSpPr>
          <p:nvPr userDrawn="1"/>
        </p:nvSpPr>
        <p:spPr>
          <a:xfrm>
            <a:off x="539552" y="1779662"/>
            <a:ext cx="5256584" cy="42115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4000" dirty="0"/>
              <a:t>Dziękujemy!</a:t>
            </a:r>
          </a:p>
        </p:txBody>
      </p:sp>
      <p:pic>
        <p:nvPicPr>
          <p:cNvPr id="8" name="Obraz 7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091"/>
          <a:stretch/>
        </p:blipFill>
        <p:spPr>
          <a:xfrm>
            <a:off x="6843320" y="374274"/>
            <a:ext cx="1772920" cy="1363540"/>
          </a:xfrm>
          <a:prstGeom prst="rect">
            <a:avLst/>
          </a:prstGeom>
        </p:spPr>
      </p:pic>
      <p:sp>
        <p:nvSpPr>
          <p:cNvPr id="10" name="Tytuł 3"/>
          <p:cNvSpPr txBox="1">
            <a:spLocks/>
          </p:cNvSpPr>
          <p:nvPr userDrawn="1"/>
        </p:nvSpPr>
        <p:spPr bwMode="auto">
          <a:xfrm>
            <a:off x="144" y="3867894"/>
            <a:ext cx="9140532" cy="1275606"/>
          </a:xfrm>
          <a:prstGeom prst="roundRect">
            <a:avLst>
              <a:gd name="adj" fmla="val 1353"/>
            </a:avLst>
          </a:prstGeom>
          <a:solidFill>
            <a:schemeClr val="bg1"/>
          </a:solidFill>
          <a:ln w="25400">
            <a:noFill/>
            <a:round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lnSpc>
                <a:spcPct val="89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  <a:lvl2pPr algn="ctr" rtl="0" eaLnBrk="1" fontAlgn="base" hangingPunct="1">
              <a:lnSpc>
                <a:spcPct val="89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2pPr>
            <a:lvl3pPr algn="ctr" rtl="0" eaLnBrk="1" fontAlgn="base" hangingPunct="1">
              <a:lnSpc>
                <a:spcPct val="89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3pPr>
            <a:lvl4pPr algn="ctr" rtl="0" eaLnBrk="1" fontAlgn="base" hangingPunct="1">
              <a:lnSpc>
                <a:spcPct val="89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4pPr>
            <a:lvl5pPr algn="ctr" rtl="0" eaLnBrk="1" fontAlgn="base" hangingPunct="1">
              <a:lnSpc>
                <a:spcPct val="89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5pPr>
            <a:lvl6pPr marL="457200" algn="ctr" rtl="0" eaLnBrk="1" fontAlgn="base" hangingPunct="1">
              <a:lnSpc>
                <a:spcPct val="89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6pPr>
            <a:lvl7pPr marL="914400" algn="ctr" rtl="0" eaLnBrk="1" fontAlgn="base" hangingPunct="1">
              <a:lnSpc>
                <a:spcPct val="89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7pPr>
            <a:lvl8pPr marL="1371600" algn="ctr" rtl="0" eaLnBrk="1" fontAlgn="base" hangingPunct="1">
              <a:lnSpc>
                <a:spcPct val="89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8pPr>
            <a:lvl9pPr marL="1828800" algn="ctr" rtl="0" eaLnBrk="1" fontAlgn="base" hangingPunct="1">
              <a:lnSpc>
                <a:spcPct val="89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9pPr>
          </a:lstStyle>
          <a:p>
            <a:pPr marL="177800" marR="0" lvl="0" indent="-88900" algn="l" defTabSz="914400" rtl="0" eaLnBrk="1" fontAlgn="base" latinLnBrk="0" hangingPunct="1">
              <a:lnSpc>
                <a:spcPct val="89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716" y="4612363"/>
            <a:ext cx="671859" cy="407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 descr="\\udzialy\GPR\WPE\WEBINARY_KONFERENCJE\2025_05_29_KRAKÓW_edu_UEK\patronaty\IBE\LOGO IBE PIB_2025\PL\1. Instytut Badań Edukacyjnych - Państwowy Instytut Badawczy\logo IBE PIB  kolor pl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6068" y="4011910"/>
            <a:ext cx="1140667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5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4928" y="4031554"/>
            <a:ext cx="1128417" cy="3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6" descr="\\udzialy\GPR\WPE\WEBINARY_KONFERENCJE\2025_05_29_KRAKÓW_edu_UEK\patronaty\MNiSW\logo\PNG\01_znak_siatka_podstawowy_kolor_biale_tlo.pn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0974" y="4031553"/>
            <a:ext cx="1272333" cy="3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Logotyp stulecia Uniwersytetu w poziomie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031554"/>
            <a:ext cx="1157766" cy="393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9" descr="\\zasob\wspolny\DOK_WWZ\00_BAZA_GRAFIK_I_FOTOGRAFII\logotypy\ZUS\logoZUSnoweRozwiniecie.jpg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011909"/>
            <a:ext cx="1193401" cy="3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0" descr="\\udzialy\GPR\WPE\WEBINARY_KONFERENCJE\2025_05_29_KRAKÓW_edu_UEK\patronaty\Wojewodztwo_Malopolskie\kolor\Logo-Małopolska-H-rgb.png"/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649" y="4587974"/>
            <a:ext cx="1516875" cy="346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5" descr="C:\Users\joanna.lapinska01\Downloads\lovekrakow.jfif"/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3767" y="4673728"/>
            <a:ext cx="874821" cy="284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7" descr="Programy"/>
          <p:cNvPicPr>
            <a:picLocks noChangeAspect="1" noChangeArrowheads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75" t="8699" r="12342" b="8542"/>
          <a:stretch/>
        </p:blipFill>
        <p:spPr bwMode="auto">
          <a:xfrm>
            <a:off x="8135470" y="4612363"/>
            <a:ext cx="685002" cy="407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0" descr="C:\Users\joanna.lapinska01\Downloads\images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780" y="4732216"/>
            <a:ext cx="833116" cy="167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Obraz 8" descr="https://www.malopolska.uw.gov.pl/fotos/WM_poziom_patronatBW.jpg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3082" y="4031554"/>
            <a:ext cx="909636" cy="386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912" y="4515678"/>
            <a:ext cx="1096470" cy="336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Prostokąt 26"/>
          <p:cNvSpPr/>
          <p:nvPr userDrawn="1"/>
        </p:nvSpPr>
        <p:spPr>
          <a:xfrm>
            <a:off x="433634" y="4780351"/>
            <a:ext cx="970014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500" b="1" dirty="0"/>
              <a:t>Patronat Honorowy</a:t>
            </a:r>
          </a:p>
          <a:p>
            <a:r>
              <a:rPr lang="pl-PL" sz="500" dirty="0"/>
              <a:t>Prezydenta Miasta Krakowa</a:t>
            </a:r>
          </a:p>
          <a:p>
            <a:r>
              <a:rPr lang="pl-PL" sz="500" dirty="0"/>
              <a:t>Aleksandra Miszalskiego</a:t>
            </a:r>
          </a:p>
        </p:txBody>
      </p:sp>
    </p:spTree>
    <p:extLst>
      <p:ext uri="{BB962C8B-B14F-4D97-AF65-F5344CB8AC3E}">
        <p14:creationId xmlns:p14="http://schemas.microsoft.com/office/powerpoint/2010/main" val="2576758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az 15"/>
          <p:cNvPicPr>
            <a:picLocks/>
          </p:cNvPicPr>
          <p:nvPr userDrawn="1"/>
        </p:nvPicPr>
        <p:blipFill rotWithShape="1">
          <a:blip r:embed="rId2" cstate="print">
            <a:duotone>
              <a:prstClr val="black"/>
              <a:srgbClr val="00993F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080" r="43782" b="44173"/>
          <a:stretch/>
        </p:blipFill>
        <p:spPr>
          <a:xfrm>
            <a:off x="4192" y="0"/>
            <a:ext cx="7608398" cy="1203598"/>
          </a:xfrm>
          <a:prstGeom prst="rect">
            <a:avLst/>
          </a:prstGeom>
        </p:spPr>
      </p:pic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04883" y="1459011"/>
            <a:ext cx="6931413" cy="262490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rgbClr val="00993F"/>
              </a:buClr>
              <a:defRPr sz="2400"/>
            </a:lvl1pPr>
            <a:lvl2pPr>
              <a:buClr>
                <a:srgbClr val="00993F"/>
              </a:buClr>
              <a:defRPr sz="2000"/>
            </a:lvl2pPr>
            <a:lvl3pPr>
              <a:buClr>
                <a:srgbClr val="00993F"/>
              </a:buClr>
              <a:defRPr sz="1800"/>
            </a:lvl3pPr>
            <a:lvl4pPr>
              <a:buClr>
                <a:srgbClr val="00993F"/>
              </a:buClr>
              <a:defRPr sz="1600"/>
            </a:lvl4pPr>
            <a:lvl5pPr>
              <a:buClr>
                <a:srgbClr val="00993F"/>
              </a:buClr>
              <a:defRPr sz="16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8" name="Prostokąt 7"/>
          <p:cNvSpPr/>
          <p:nvPr userDrawn="1"/>
        </p:nvSpPr>
        <p:spPr>
          <a:xfrm>
            <a:off x="0" y="555526"/>
            <a:ext cx="7612590" cy="792088"/>
          </a:xfrm>
          <a:prstGeom prst="rect">
            <a:avLst/>
          </a:prstGeom>
          <a:solidFill>
            <a:srgbClr val="0041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9" name="Picture 3" descr="C:\Users\joanna.lapinska01\Desktop\EDUKraków_2025\logoUEK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5246" y="4633883"/>
            <a:ext cx="989012" cy="387005"/>
          </a:xfrm>
          <a:prstGeom prst="rect">
            <a:avLst/>
          </a:prstGeom>
          <a:noFill/>
          <a:effectLst>
            <a:outerShdw dist="50800" sx="1000" sy="1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\\zasob\wspolny\DOK_WWZ\00_BAZA_GRAFIK_I_FOTOGRAFII\logotypy\ZUS\logoZUSnoweRozwiniecie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79" y="4749101"/>
            <a:ext cx="929074" cy="208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Obraz 10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091"/>
          <a:stretch/>
        </p:blipFill>
        <p:spPr>
          <a:xfrm>
            <a:off x="7795556" y="102240"/>
            <a:ext cx="1312948" cy="1009779"/>
          </a:xfrm>
          <a:prstGeom prst="rect">
            <a:avLst/>
          </a:prstGeom>
        </p:spPr>
      </p:pic>
      <p:pic>
        <p:nvPicPr>
          <p:cNvPr id="12" name="Obraz 11"/>
          <p:cNvPicPr>
            <a:picLocks/>
          </p:cNvPicPr>
          <p:nvPr userDrawn="1"/>
        </p:nvPicPr>
        <p:blipFill rotWithShape="1">
          <a:blip r:embed="rId6" cstate="print">
            <a:duotone>
              <a:prstClr val="black"/>
              <a:srgbClr val="3F84D2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083" r="51070" b="47396"/>
          <a:stretch/>
        </p:blipFill>
        <p:spPr>
          <a:xfrm>
            <a:off x="7612590" y="1347615"/>
            <a:ext cx="1528086" cy="3096344"/>
          </a:xfrm>
          <a:prstGeom prst="rect">
            <a:avLst/>
          </a:prstGeom>
        </p:spPr>
      </p:pic>
      <p:sp>
        <p:nvSpPr>
          <p:cNvPr id="13" name="Prostokąt 12"/>
          <p:cNvSpPr/>
          <p:nvPr userDrawn="1"/>
        </p:nvSpPr>
        <p:spPr>
          <a:xfrm>
            <a:off x="8495928" y="1347615"/>
            <a:ext cx="648072" cy="3096344"/>
          </a:xfrm>
          <a:prstGeom prst="rect">
            <a:avLst/>
          </a:prstGeom>
          <a:solidFill>
            <a:srgbClr val="0041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Tytuł 1"/>
          <p:cNvSpPr txBox="1">
            <a:spLocks/>
          </p:cNvSpPr>
          <p:nvPr userDrawn="1"/>
        </p:nvSpPr>
        <p:spPr>
          <a:xfrm>
            <a:off x="111968" y="339502"/>
            <a:ext cx="7772400" cy="11025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pl-PL" sz="2400" dirty="0">
              <a:solidFill>
                <a:schemeClr val="bg1"/>
              </a:solidFill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84379" y="627534"/>
            <a:ext cx="7167941" cy="628432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1862033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04883" y="1459011"/>
            <a:ext cx="8147147" cy="262490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rgbClr val="00993F"/>
              </a:buClr>
              <a:defRPr sz="2400"/>
            </a:lvl1pPr>
            <a:lvl2pPr>
              <a:buClr>
                <a:srgbClr val="00993F"/>
              </a:buClr>
              <a:defRPr sz="2000"/>
            </a:lvl2pPr>
            <a:lvl3pPr>
              <a:buClr>
                <a:srgbClr val="00993F"/>
              </a:buClr>
              <a:defRPr sz="1800"/>
            </a:lvl3pPr>
            <a:lvl4pPr>
              <a:buClr>
                <a:srgbClr val="00993F"/>
              </a:buClr>
              <a:defRPr sz="1600"/>
            </a:lvl4pPr>
            <a:lvl5pPr>
              <a:buClr>
                <a:srgbClr val="00993F"/>
              </a:buClr>
              <a:defRPr sz="16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7" name="Obraz 6"/>
          <p:cNvPicPr>
            <a:picLocks/>
          </p:cNvPicPr>
          <p:nvPr userDrawn="1"/>
        </p:nvPicPr>
        <p:blipFill rotWithShape="1">
          <a:blip r:embed="rId2" cstate="print">
            <a:duotone>
              <a:prstClr val="black"/>
              <a:srgbClr val="00993F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080" r="43782" b="44173"/>
          <a:stretch/>
        </p:blipFill>
        <p:spPr>
          <a:xfrm>
            <a:off x="4192" y="0"/>
            <a:ext cx="7608398" cy="1203598"/>
          </a:xfrm>
          <a:prstGeom prst="rect">
            <a:avLst/>
          </a:prstGeom>
        </p:spPr>
      </p:pic>
      <p:sp>
        <p:nvSpPr>
          <p:cNvPr id="8" name="Prostokąt 7"/>
          <p:cNvSpPr/>
          <p:nvPr userDrawn="1"/>
        </p:nvSpPr>
        <p:spPr>
          <a:xfrm>
            <a:off x="0" y="555526"/>
            <a:ext cx="7612590" cy="792088"/>
          </a:xfrm>
          <a:prstGeom prst="rect">
            <a:avLst/>
          </a:prstGeom>
          <a:solidFill>
            <a:srgbClr val="0041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9" name="Picture 3" descr="C:\Users\joanna.lapinska01\Desktop\EDUKraków_2025\logoUEK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5246" y="4633883"/>
            <a:ext cx="989012" cy="387005"/>
          </a:xfrm>
          <a:prstGeom prst="rect">
            <a:avLst/>
          </a:prstGeom>
          <a:noFill/>
          <a:effectLst>
            <a:outerShdw dist="50800" sx="1000" sy="1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\\zasob\wspolny\DOK_WWZ\00_BAZA_GRAFIK_I_FOTOGRAFII\logotypy\ZUS\logoZUSnoweRozwiniecie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79" y="4749101"/>
            <a:ext cx="929074" cy="208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Obraz 10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091"/>
          <a:stretch/>
        </p:blipFill>
        <p:spPr>
          <a:xfrm>
            <a:off x="7795556" y="102240"/>
            <a:ext cx="1312948" cy="1009779"/>
          </a:xfrm>
          <a:prstGeom prst="rect">
            <a:avLst/>
          </a:prstGeom>
        </p:spPr>
      </p:pic>
      <p:sp>
        <p:nvSpPr>
          <p:cNvPr id="14" name="Tytuł 1"/>
          <p:cNvSpPr txBox="1">
            <a:spLocks/>
          </p:cNvSpPr>
          <p:nvPr userDrawn="1"/>
        </p:nvSpPr>
        <p:spPr>
          <a:xfrm>
            <a:off x="111968" y="339502"/>
            <a:ext cx="7772400" cy="11025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pl-PL" sz="2400" dirty="0">
              <a:solidFill>
                <a:schemeClr val="bg1"/>
              </a:solidFill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84379" y="627534"/>
            <a:ext cx="7167941" cy="628432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2840178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/>
          </p:cNvPicPr>
          <p:nvPr userDrawn="1"/>
        </p:nvPicPr>
        <p:blipFill rotWithShape="1">
          <a:blip r:embed="rId2" cstate="print">
            <a:duotone>
              <a:prstClr val="black"/>
              <a:srgbClr val="00993F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080" r="43782" b="44173"/>
          <a:stretch/>
        </p:blipFill>
        <p:spPr>
          <a:xfrm>
            <a:off x="4192" y="0"/>
            <a:ext cx="7608398" cy="1203598"/>
          </a:xfrm>
          <a:prstGeom prst="rect">
            <a:avLst/>
          </a:prstGeom>
        </p:spPr>
      </p:pic>
      <p:sp>
        <p:nvSpPr>
          <p:cNvPr id="8" name="Prostokąt 7"/>
          <p:cNvSpPr/>
          <p:nvPr userDrawn="1"/>
        </p:nvSpPr>
        <p:spPr>
          <a:xfrm>
            <a:off x="0" y="555526"/>
            <a:ext cx="7612590" cy="792088"/>
          </a:xfrm>
          <a:prstGeom prst="rect">
            <a:avLst/>
          </a:prstGeom>
          <a:solidFill>
            <a:srgbClr val="0041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9" name="Picture 3" descr="C:\Users\joanna.lapinska01\Desktop\EDUKraków_2025\logoUEK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5246" y="4633883"/>
            <a:ext cx="989012" cy="387005"/>
          </a:xfrm>
          <a:prstGeom prst="rect">
            <a:avLst/>
          </a:prstGeom>
          <a:noFill/>
          <a:effectLst>
            <a:outerShdw dist="50800" sx="1000" sy="1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\\zasob\wspolny\DOK_WWZ\00_BAZA_GRAFIK_I_FOTOGRAFII\logotypy\ZUS\logoZUSnoweRozwiniecie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79" y="4749101"/>
            <a:ext cx="929074" cy="208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Obraz 10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091"/>
          <a:stretch/>
        </p:blipFill>
        <p:spPr>
          <a:xfrm>
            <a:off x="7795556" y="102240"/>
            <a:ext cx="1312948" cy="1009779"/>
          </a:xfrm>
          <a:prstGeom prst="rect">
            <a:avLst/>
          </a:prstGeom>
        </p:spPr>
      </p:pic>
      <p:pic>
        <p:nvPicPr>
          <p:cNvPr id="12" name="Obraz 11"/>
          <p:cNvPicPr>
            <a:picLocks/>
          </p:cNvPicPr>
          <p:nvPr userDrawn="1"/>
        </p:nvPicPr>
        <p:blipFill rotWithShape="1">
          <a:blip r:embed="rId6" cstate="print">
            <a:duotone>
              <a:prstClr val="black"/>
              <a:srgbClr val="3F84D2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083" r="51070" b="47396"/>
          <a:stretch/>
        </p:blipFill>
        <p:spPr>
          <a:xfrm>
            <a:off x="7612590" y="1347615"/>
            <a:ext cx="1528086" cy="3096344"/>
          </a:xfrm>
          <a:prstGeom prst="rect">
            <a:avLst/>
          </a:prstGeom>
        </p:spPr>
      </p:pic>
      <p:sp>
        <p:nvSpPr>
          <p:cNvPr id="13" name="Prostokąt 12"/>
          <p:cNvSpPr/>
          <p:nvPr userDrawn="1"/>
        </p:nvSpPr>
        <p:spPr>
          <a:xfrm>
            <a:off x="8495928" y="1347615"/>
            <a:ext cx="648072" cy="3096344"/>
          </a:xfrm>
          <a:prstGeom prst="rect">
            <a:avLst/>
          </a:prstGeom>
          <a:solidFill>
            <a:srgbClr val="0041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Tytuł 1"/>
          <p:cNvSpPr txBox="1">
            <a:spLocks/>
          </p:cNvSpPr>
          <p:nvPr userDrawn="1"/>
        </p:nvSpPr>
        <p:spPr>
          <a:xfrm>
            <a:off x="111968" y="339502"/>
            <a:ext cx="7772400" cy="11025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pl-PL" sz="2400" dirty="0">
              <a:solidFill>
                <a:schemeClr val="bg1"/>
              </a:solidFill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84379" y="627534"/>
            <a:ext cx="7167941" cy="628432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15" name="Symbol zastępczy zawartości 2"/>
          <p:cNvSpPr>
            <a:spLocks noGrp="1"/>
          </p:cNvSpPr>
          <p:nvPr>
            <p:ph sz="half" idx="1"/>
          </p:nvPr>
        </p:nvSpPr>
        <p:spPr>
          <a:xfrm>
            <a:off x="304595" y="1623009"/>
            <a:ext cx="3475317" cy="254555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rgbClr val="00993F"/>
              </a:buClr>
              <a:defRPr sz="2000"/>
            </a:lvl1pPr>
            <a:lvl2pPr>
              <a:buClr>
                <a:srgbClr val="00993F"/>
              </a:buClr>
              <a:defRPr sz="1800"/>
            </a:lvl2pPr>
            <a:lvl3pPr>
              <a:buClr>
                <a:srgbClr val="00993F"/>
              </a:buClr>
              <a:defRPr sz="1600"/>
            </a:lvl3pPr>
            <a:lvl4pPr>
              <a:buClr>
                <a:srgbClr val="00993F"/>
              </a:buClr>
              <a:defRPr sz="1400"/>
            </a:lvl4pPr>
            <a:lvl5pPr>
              <a:buClr>
                <a:srgbClr val="00993F"/>
              </a:buCl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6" name="Symbol zastępczy zawartości 3"/>
          <p:cNvSpPr>
            <a:spLocks noGrp="1"/>
          </p:cNvSpPr>
          <p:nvPr>
            <p:ph sz="half" idx="2"/>
          </p:nvPr>
        </p:nvSpPr>
        <p:spPr>
          <a:xfrm>
            <a:off x="3923928" y="1623009"/>
            <a:ext cx="3475317" cy="254555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rgbClr val="00993F"/>
              </a:buClr>
              <a:defRPr sz="2000"/>
            </a:lvl1pPr>
            <a:lvl2pPr>
              <a:buClr>
                <a:srgbClr val="00993F"/>
              </a:buClr>
              <a:defRPr sz="1800"/>
            </a:lvl2pPr>
            <a:lvl3pPr>
              <a:buClr>
                <a:srgbClr val="00993F"/>
              </a:buClr>
              <a:defRPr sz="1600"/>
            </a:lvl3pPr>
            <a:lvl4pPr>
              <a:buClr>
                <a:srgbClr val="00993F"/>
              </a:buClr>
              <a:defRPr sz="1400"/>
            </a:lvl4pPr>
            <a:lvl5pPr>
              <a:buClr>
                <a:srgbClr val="00993F"/>
              </a:buCl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3457427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joanna.lapinska01\Desktop\EDUKraków_2025\logoUEK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5246" y="4633883"/>
            <a:ext cx="989012" cy="387005"/>
          </a:xfrm>
          <a:prstGeom prst="rect">
            <a:avLst/>
          </a:prstGeom>
          <a:noFill/>
          <a:effectLst>
            <a:outerShdw dist="50800" sx="1000" sy="1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Obraz 8"/>
          <p:cNvPicPr>
            <a:picLocks/>
          </p:cNvPicPr>
          <p:nvPr userDrawn="1"/>
        </p:nvPicPr>
        <p:blipFill rotWithShape="1">
          <a:blip r:embed="rId3" cstate="print">
            <a:duotone>
              <a:prstClr val="black"/>
              <a:srgbClr val="3F84D2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083" r="51070" b="47396"/>
          <a:stretch/>
        </p:blipFill>
        <p:spPr>
          <a:xfrm>
            <a:off x="7612590" y="1347615"/>
            <a:ext cx="1528086" cy="3096344"/>
          </a:xfrm>
          <a:prstGeom prst="rect">
            <a:avLst/>
          </a:prstGeom>
        </p:spPr>
      </p:pic>
      <p:sp>
        <p:nvSpPr>
          <p:cNvPr id="10" name="Prostokąt 9"/>
          <p:cNvSpPr/>
          <p:nvPr userDrawn="1"/>
        </p:nvSpPr>
        <p:spPr>
          <a:xfrm>
            <a:off x="8495928" y="1347615"/>
            <a:ext cx="648072" cy="3096344"/>
          </a:xfrm>
          <a:prstGeom prst="rect">
            <a:avLst/>
          </a:prstGeom>
          <a:solidFill>
            <a:srgbClr val="0041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3" name="Obraz 12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091"/>
          <a:stretch/>
        </p:blipFill>
        <p:spPr>
          <a:xfrm>
            <a:off x="7795556" y="102240"/>
            <a:ext cx="1312948" cy="1009779"/>
          </a:xfrm>
          <a:prstGeom prst="rect">
            <a:avLst/>
          </a:prstGeom>
        </p:spPr>
      </p:pic>
      <p:pic>
        <p:nvPicPr>
          <p:cNvPr id="14" name="Obraz 13"/>
          <p:cNvPicPr>
            <a:picLocks/>
          </p:cNvPicPr>
          <p:nvPr userDrawn="1"/>
        </p:nvPicPr>
        <p:blipFill rotWithShape="1">
          <a:blip r:embed="rId6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2" t="61783" r="20024" b="18529"/>
          <a:stretch/>
        </p:blipFill>
        <p:spPr>
          <a:xfrm>
            <a:off x="4192" y="0"/>
            <a:ext cx="9139808" cy="4443960"/>
          </a:xfrm>
          <a:prstGeom prst="rect">
            <a:avLst/>
          </a:prstGeom>
        </p:spPr>
      </p:pic>
      <p:sp>
        <p:nvSpPr>
          <p:cNvPr id="15" name="Prostokąt 14"/>
          <p:cNvSpPr/>
          <p:nvPr userDrawn="1"/>
        </p:nvSpPr>
        <p:spPr>
          <a:xfrm>
            <a:off x="-372" y="0"/>
            <a:ext cx="8604820" cy="4443960"/>
          </a:xfrm>
          <a:prstGeom prst="rect">
            <a:avLst/>
          </a:prstGeom>
          <a:gradFill flip="none" rotWithShape="1">
            <a:gsLst>
              <a:gs pos="70000">
                <a:srgbClr val="00416E">
                  <a:alpha val="0"/>
                </a:srgbClr>
              </a:gs>
              <a:gs pos="0">
                <a:schemeClr val="tx1">
                  <a:alpha val="90000"/>
                </a:schemeClr>
              </a:gs>
              <a:gs pos="44000">
                <a:srgbClr val="00416E">
                  <a:alpha val="50000"/>
                </a:srgbClr>
              </a:gs>
              <a:gs pos="100000">
                <a:srgbClr val="00993F">
                  <a:alpha val="9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rostokąt 15"/>
          <p:cNvSpPr/>
          <p:nvPr userDrawn="1"/>
        </p:nvSpPr>
        <p:spPr>
          <a:xfrm>
            <a:off x="-372" y="1059582"/>
            <a:ext cx="9144372" cy="3096344"/>
          </a:xfrm>
          <a:prstGeom prst="rect">
            <a:avLst/>
          </a:prstGeom>
          <a:solidFill>
            <a:srgbClr val="00416E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Tytuł 1"/>
          <p:cNvSpPr>
            <a:spLocks noGrp="1"/>
          </p:cNvSpPr>
          <p:nvPr>
            <p:ph type="ctrTitle"/>
          </p:nvPr>
        </p:nvSpPr>
        <p:spPr>
          <a:xfrm>
            <a:off x="220216" y="1995686"/>
            <a:ext cx="6296000" cy="1102519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l"/>
            <a:r>
              <a:rPr lang="pl-PL" sz="2800" b="1" dirty="0">
                <a:solidFill>
                  <a:schemeClr val="bg1"/>
                </a:solidFill>
              </a:rPr>
              <a:t>Sztuczna inteligencja (GPT)</a:t>
            </a:r>
            <a:br>
              <a:rPr lang="pl-PL" sz="2800" b="1" dirty="0">
                <a:solidFill>
                  <a:schemeClr val="bg1"/>
                </a:solidFill>
              </a:rPr>
            </a:br>
            <a:r>
              <a:rPr lang="pl-PL" sz="2800" b="1" dirty="0">
                <a:solidFill>
                  <a:schemeClr val="bg1"/>
                </a:solidFill>
              </a:rPr>
              <a:t>w społeczeństwie</a:t>
            </a:r>
          </a:p>
        </p:txBody>
      </p:sp>
      <p:pic>
        <p:nvPicPr>
          <p:cNvPr id="18" name="Picture 3" descr="C:\Users\joanna.lapinska01\Desktop\EDUKraków_2025\logoUEK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5246" y="4633883"/>
            <a:ext cx="989012" cy="387005"/>
          </a:xfrm>
          <a:prstGeom prst="rect">
            <a:avLst/>
          </a:prstGeom>
          <a:noFill/>
          <a:effectLst>
            <a:outerShdw dist="50800" sx="1000" sy="1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\\zasob\wspolny\DOK_WWZ\00_BAZA_GRAFIK_I_FOTOGRAFII\logotypy\ZUS\logoZUSnoweRozwiniecie.pn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79" y="4749101"/>
            <a:ext cx="929074" cy="208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Prostokąt 19"/>
          <p:cNvSpPr/>
          <p:nvPr userDrawn="1"/>
        </p:nvSpPr>
        <p:spPr>
          <a:xfrm>
            <a:off x="7380312" y="0"/>
            <a:ext cx="1521898" cy="14196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1" name="Obraz 20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091"/>
          <a:stretch/>
        </p:blipFill>
        <p:spPr>
          <a:xfrm>
            <a:off x="7560212" y="195486"/>
            <a:ext cx="1312948" cy="1009779"/>
          </a:xfrm>
          <a:prstGeom prst="rect">
            <a:avLst/>
          </a:prstGeom>
        </p:spPr>
      </p:pic>
      <p:cxnSp>
        <p:nvCxnSpPr>
          <p:cNvPr id="22" name="Łącznik prostoliniowy 21"/>
          <p:cNvCxnSpPr/>
          <p:nvPr userDrawn="1"/>
        </p:nvCxnSpPr>
        <p:spPr>
          <a:xfrm>
            <a:off x="284379" y="1851670"/>
            <a:ext cx="1296144" cy="0"/>
          </a:xfrm>
          <a:prstGeom prst="line">
            <a:avLst/>
          </a:prstGeom>
          <a:ln w="57150">
            <a:solidFill>
              <a:srgbClr val="3F84D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175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Users\joanna.lapinska01\Desktop\EDUKraków_2025\logoUEK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5246" y="4633883"/>
            <a:ext cx="989012" cy="387005"/>
          </a:xfrm>
          <a:prstGeom prst="rect">
            <a:avLst/>
          </a:prstGeom>
          <a:noFill/>
          <a:effectLst>
            <a:outerShdw dist="50800" sx="1000" sy="1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\\zasob\wspolny\DOK_WWZ\00_BAZA_GRAFIK_I_FOTOGRAFII\logotypy\ZUS\logoZUSnoweRozwiniecie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79" y="4749101"/>
            <a:ext cx="929074" cy="208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Obraz 9"/>
          <p:cNvPicPr>
            <a:picLocks/>
          </p:cNvPicPr>
          <p:nvPr userDrawn="1"/>
        </p:nvPicPr>
        <p:blipFill rotWithShape="1">
          <a:blip r:embed="rId4" cstate="print">
            <a:duotone>
              <a:prstClr val="black"/>
              <a:srgbClr val="3F84D2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941" r="9154" b="47396"/>
          <a:stretch/>
        </p:blipFill>
        <p:spPr>
          <a:xfrm>
            <a:off x="0" y="1347615"/>
            <a:ext cx="9140676" cy="3096344"/>
          </a:xfrm>
          <a:prstGeom prst="rect">
            <a:avLst/>
          </a:prstGeom>
        </p:spPr>
      </p:pic>
      <p:sp>
        <p:nvSpPr>
          <p:cNvPr id="11" name="Prostokąt 10"/>
          <p:cNvSpPr/>
          <p:nvPr userDrawn="1"/>
        </p:nvSpPr>
        <p:spPr>
          <a:xfrm>
            <a:off x="748916" y="1707654"/>
            <a:ext cx="8395084" cy="2304256"/>
          </a:xfrm>
          <a:prstGeom prst="rect">
            <a:avLst/>
          </a:prstGeom>
          <a:solidFill>
            <a:srgbClr val="00416E">
              <a:alpha val="8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Tytuł 3"/>
          <p:cNvSpPr txBox="1">
            <a:spLocks/>
          </p:cNvSpPr>
          <p:nvPr userDrawn="1"/>
        </p:nvSpPr>
        <p:spPr bwMode="auto">
          <a:xfrm>
            <a:off x="0" y="0"/>
            <a:ext cx="7528355" cy="699542"/>
          </a:xfrm>
          <a:prstGeom prst="roundRect">
            <a:avLst>
              <a:gd name="adj" fmla="val 1353"/>
            </a:avLst>
          </a:prstGeom>
          <a:solidFill>
            <a:srgbClr val="00993F"/>
          </a:solidFill>
          <a:ln w="25400">
            <a:noFill/>
            <a:round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lnSpc>
                <a:spcPct val="89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  <a:lvl2pPr algn="ctr" rtl="0" eaLnBrk="1" fontAlgn="base" hangingPunct="1">
              <a:lnSpc>
                <a:spcPct val="89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2pPr>
            <a:lvl3pPr algn="ctr" rtl="0" eaLnBrk="1" fontAlgn="base" hangingPunct="1">
              <a:lnSpc>
                <a:spcPct val="89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3pPr>
            <a:lvl4pPr algn="ctr" rtl="0" eaLnBrk="1" fontAlgn="base" hangingPunct="1">
              <a:lnSpc>
                <a:spcPct val="89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4pPr>
            <a:lvl5pPr algn="ctr" rtl="0" eaLnBrk="1" fontAlgn="base" hangingPunct="1">
              <a:lnSpc>
                <a:spcPct val="89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5pPr>
            <a:lvl6pPr marL="457200" algn="ctr" rtl="0" eaLnBrk="1" fontAlgn="base" hangingPunct="1">
              <a:lnSpc>
                <a:spcPct val="89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6pPr>
            <a:lvl7pPr marL="914400" algn="ctr" rtl="0" eaLnBrk="1" fontAlgn="base" hangingPunct="1">
              <a:lnSpc>
                <a:spcPct val="89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7pPr>
            <a:lvl8pPr marL="1371600" algn="ctr" rtl="0" eaLnBrk="1" fontAlgn="base" hangingPunct="1">
              <a:lnSpc>
                <a:spcPct val="89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8pPr>
            <a:lvl9pPr marL="1828800" algn="ctr" rtl="0" eaLnBrk="1" fontAlgn="base" hangingPunct="1">
              <a:lnSpc>
                <a:spcPct val="89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9pPr>
          </a:lstStyle>
          <a:p>
            <a:pPr marL="177800" marR="0" lvl="0" indent="-88900" algn="l" defTabSz="914400" rtl="0" eaLnBrk="1" fontAlgn="base" latinLnBrk="0" hangingPunct="1">
              <a:lnSpc>
                <a:spcPct val="89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18" name="Tytuł 1"/>
          <p:cNvSpPr>
            <a:spLocks noGrp="1"/>
          </p:cNvSpPr>
          <p:nvPr>
            <p:ph type="title"/>
          </p:nvPr>
        </p:nvSpPr>
        <p:spPr>
          <a:xfrm>
            <a:off x="1475656" y="2355726"/>
            <a:ext cx="7293496" cy="857250"/>
          </a:xfrm>
          <a:prstGeom prst="rect">
            <a:avLst/>
          </a:prstGeom>
        </p:spPr>
        <p:txBody>
          <a:bodyPr/>
          <a:lstStyle>
            <a:lvl1pPr algn="r">
              <a:defRPr sz="2800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19" name="Tytuł 1"/>
          <p:cNvSpPr txBox="1">
            <a:spLocks/>
          </p:cNvSpPr>
          <p:nvPr userDrawn="1"/>
        </p:nvSpPr>
        <p:spPr>
          <a:xfrm>
            <a:off x="457200" y="123478"/>
            <a:ext cx="6923112" cy="42115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400" dirty="0"/>
              <a:t>Kliknij, aby edytować styl</a:t>
            </a:r>
          </a:p>
        </p:txBody>
      </p:sp>
      <p:pic>
        <p:nvPicPr>
          <p:cNvPr id="20" name="Obraz 19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091"/>
          <a:stretch/>
        </p:blipFill>
        <p:spPr>
          <a:xfrm>
            <a:off x="7795556" y="102240"/>
            <a:ext cx="1312948" cy="1009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279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joanna.lapinska01\Desktop\EDUKraków_2025\logoUEK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5246" y="4633883"/>
            <a:ext cx="989012" cy="387005"/>
          </a:xfrm>
          <a:prstGeom prst="rect">
            <a:avLst/>
          </a:prstGeom>
          <a:noFill/>
          <a:effectLst>
            <a:outerShdw dist="50800" sx="1000" sy="1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\\zasob\wspolny\DOK_WWZ\00_BAZA_GRAFIK_I_FOTOGRAFII\logotypy\ZUS\logoZUSnoweRozwiniecie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79" y="4749101"/>
            <a:ext cx="929074" cy="208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ytuł 3"/>
          <p:cNvSpPr txBox="1">
            <a:spLocks/>
          </p:cNvSpPr>
          <p:nvPr userDrawn="1"/>
        </p:nvSpPr>
        <p:spPr bwMode="auto">
          <a:xfrm>
            <a:off x="0" y="0"/>
            <a:ext cx="7528355" cy="699542"/>
          </a:xfrm>
          <a:prstGeom prst="roundRect">
            <a:avLst>
              <a:gd name="adj" fmla="val 1353"/>
            </a:avLst>
          </a:prstGeom>
          <a:solidFill>
            <a:srgbClr val="00993F"/>
          </a:solidFill>
          <a:ln w="25400">
            <a:noFill/>
            <a:round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lnSpc>
                <a:spcPct val="89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  <a:lvl2pPr algn="ctr" rtl="0" eaLnBrk="1" fontAlgn="base" hangingPunct="1">
              <a:lnSpc>
                <a:spcPct val="89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2pPr>
            <a:lvl3pPr algn="ctr" rtl="0" eaLnBrk="1" fontAlgn="base" hangingPunct="1">
              <a:lnSpc>
                <a:spcPct val="89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3pPr>
            <a:lvl4pPr algn="ctr" rtl="0" eaLnBrk="1" fontAlgn="base" hangingPunct="1">
              <a:lnSpc>
                <a:spcPct val="89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4pPr>
            <a:lvl5pPr algn="ctr" rtl="0" eaLnBrk="1" fontAlgn="base" hangingPunct="1">
              <a:lnSpc>
                <a:spcPct val="89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5pPr>
            <a:lvl6pPr marL="457200" algn="ctr" rtl="0" eaLnBrk="1" fontAlgn="base" hangingPunct="1">
              <a:lnSpc>
                <a:spcPct val="89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6pPr>
            <a:lvl7pPr marL="914400" algn="ctr" rtl="0" eaLnBrk="1" fontAlgn="base" hangingPunct="1">
              <a:lnSpc>
                <a:spcPct val="89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7pPr>
            <a:lvl8pPr marL="1371600" algn="ctr" rtl="0" eaLnBrk="1" fontAlgn="base" hangingPunct="1">
              <a:lnSpc>
                <a:spcPct val="89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8pPr>
            <a:lvl9pPr marL="1828800" algn="ctr" rtl="0" eaLnBrk="1" fontAlgn="base" hangingPunct="1">
              <a:lnSpc>
                <a:spcPct val="89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9pPr>
          </a:lstStyle>
          <a:p>
            <a:pPr marL="177800" marR="0" lvl="0" indent="-88900" algn="l" defTabSz="914400" rtl="0" eaLnBrk="1" fontAlgn="base" latinLnBrk="0" hangingPunct="1">
              <a:lnSpc>
                <a:spcPct val="89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3478"/>
            <a:ext cx="6923112" cy="421159"/>
          </a:xfrm>
          <a:prstGeom prst="rect">
            <a:avLst/>
          </a:prstGeom>
        </p:spPr>
        <p:txBody>
          <a:bodyPr/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r>
              <a:rPr lang="pl-PL"/>
              <a:t>Kliknij, aby edytować styl</a:t>
            </a:r>
          </a:p>
        </p:txBody>
      </p:sp>
      <p:pic>
        <p:nvPicPr>
          <p:cNvPr id="7" name="Obraz 6"/>
          <p:cNvPicPr>
            <a:picLocks/>
          </p:cNvPicPr>
          <p:nvPr userDrawn="1"/>
        </p:nvPicPr>
        <p:blipFill rotWithShape="1">
          <a:blip r:embed="rId4" cstate="print">
            <a:duotone>
              <a:prstClr val="black"/>
              <a:srgbClr val="3F84D2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083" r="51070" b="47396"/>
          <a:stretch/>
        </p:blipFill>
        <p:spPr>
          <a:xfrm>
            <a:off x="7612590" y="1347615"/>
            <a:ext cx="1528086" cy="3096344"/>
          </a:xfrm>
          <a:prstGeom prst="rect">
            <a:avLst/>
          </a:prstGeom>
        </p:spPr>
      </p:pic>
      <p:sp>
        <p:nvSpPr>
          <p:cNvPr id="8" name="Prostokąt 7"/>
          <p:cNvSpPr/>
          <p:nvPr userDrawn="1"/>
        </p:nvSpPr>
        <p:spPr>
          <a:xfrm>
            <a:off x="8495928" y="1347615"/>
            <a:ext cx="648072" cy="3096344"/>
          </a:xfrm>
          <a:prstGeom prst="rect">
            <a:avLst/>
          </a:prstGeom>
          <a:solidFill>
            <a:srgbClr val="0041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zawartości 2"/>
          <p:cNvSpPr>
            <a:spLocks noGrp="1"/>
          </p:cNvSpPr>
          <p:nvPr>
            <p:ph idx="1"/>
          </p:nvPr>
        </p:nvSpPr>
        <p:spPr>
          <a:xfrm>
            <a:off x="467544" y="915566"/>
            <a:ext cx="6912768" cy="352839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rgbClr val="00993F"/>
              </a:buClr>
              <a:defRPr sz="2400"/>
            </a:lvl1pPr>
            <a:lvl2pPr>
              <a:buClr>
                <a:srgbClr val="00993F"/>
              </a:buClr>
              <a:defRPr sz="2000"/>
            </a:lvl2pPr>
            <a:lvl3pPr>
              <a:buClr>
                <a:srgbClr val="00993F"/>
              </a:buClr>
              <a:defRPr sz="1800"/>
            </a:lvl3pPr>
            <a:lvl4pPr>
              <a:buClr>
                <a:srgbClr val="00993F"/>
              </a:buClr>
              <a:defRPr sz="1600"/>
            </a:lvl4pPr>
            <a:lvl5pPr>
              <a:buClr>
                <a:srgbClr val="00993F"/>
              </a:buClr>
              <a:defRPr sz="16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10" name="Obraz 9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091"/>
          <a:stretch/>
        </p:blipFill>
        <p:spPr>
          <a:xfrm>
            <a:off x="7795556" y="102240"/>
            <a:ext cx="1312948" cy="1009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890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joanna.lapinska01\Desktop\EDUKraków_2025\logoUEK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5246" y="4633883"/>
            <a:ext cx="989012" cy="387005"/>
          </a:xfrm>
          <a:prstGeom prst="rect">
            <a:avLst/>
          </a:prstGeom>
          <a:noFill/>
          <a:effectLst>
            <a:outerShdw dist="50800" sx="1000" sy="1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\\zasob\wspolny\DOK_WWZ\00_BAZA_GRAFIK_I_FOTOGRAFII\logotypy\ZUS\logoZUSnoweRozwiniecie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79" y="4749101"/>
            <a:ext cx="929074" cy="208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ytuł 3"/>
          <p:cNvSpPr txBox="1">
            <a:spLocks/>
          </p:cNvSpPr>
          <p:nvPr userDrawn="1"/>
        </p:nvSpPr>
        <p:spPr bwMode="auto">
          <a:xfrm>
            <a:off x="0" y="0"/>
            <a:ext cx="7528355" cy="699542"/>
          </a:xfrm>
          <a:prstGeom prst="roundRect">
            <a:avLst>
              <a:gd name="adj" fmla="val 1353"/>
            </a:avLst>
          </a:prstGeom>
          <a:solidFill>
            <a:srgbClr val="00416E"/>
          </a:solidFill>
          <a:ln w="25400">
            <a:noFill/>
            <a:round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lnSpc>
                <a:spcPct val="89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  <a:lvl2pPr algn="ctr" rtl="0" eaLnBrk="1" fontAlgn="base" hangingPunct="1">
              <a:lnSpc>
                <a:spcPct val="89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2pPr>
            <a:lvl3pPr algn="ctr" rtl="0" eaLnBrk="1" fontAlgn="base" hangingPunct="1">
              <a:lnSpc>
                <a:spcPct val="89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3pPr>
            <a:lvl4pPr algn="ctr" rtl="0" eaLnBrk="1" fontAlgn="base" hangingPunct="1">
              <a:lnSpc>
                <a:spcPct val="89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4pPr>
            <a:lvl5pPr algn="ctr" rtl="0" eaLnBrk="1" fontAlgn="base" hangingPunct="1">
              <a:lnSpc>
                <a:spcPct val="89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5pPr>
            <a:lvl6pPr marL="457200" algn="ctr" rtl="0" eaLnBrk="1" fontAlgn="base" hangingPunct="1">
              <a:lnSpc>
                <a:spcPct val="89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6pPr>
            <a:lvl7pPr marL="914400" algn="ctr" rtl="0" eaLnBrk="1" fontAlgn="base" hangingPunct="1">
              <a:lnSpc>
                <a:spcPct val="89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7pPr>
            <a:lvl8pPr marL="1371600" algn="ctr" rtl="0" eaLnBrk="1" fontAlgn="base" hangingPunct="1">
              <a:lnSpc>
                <a:spcPct val="89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8pPr>
            <a:lvl9pPr marL="1828800" algn="ctr" rtl="0" eaLnBrk="1" fontAlgn="base" hangingPunct="1">
              <a:lnSpc>
                <a:spcPct val="89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9pPr>
          </a:lstStyle>
          <a:p>
            <a:pPr marL="177800" marR="0" lvl="0" indent="-88900" algn="l" defTabSz="914400" rtl="0" eaLnBrk="1" fontAlgn="base" latinLnBrk="0" hangingPunct="1">
              <a:lnSpc>
                <a:spcPct val="89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3478"/>
            <a:ext cx="6923112" cy="421159"/>
          </a:xfrm>
          <a:prstGeom prst="rect">
            <a:avLst/>
          </a:prstGeom>
        </p:spPr>
        <p:txBody>
          <a:bodyPr/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r>
              <a:rPr lang="pl-PL"/>
              <a:t>Kliknij, aby edytować styl</a:t>
            </a:r>
          </a:p>
        </p:txBody>
      </p:sp>
      <p:pic>
        <p:nvPicPr>
          <p:cNvPr id="7" name="Obraz 6"/>
          <p:cNvPicPr>
            <a:picLocks/>
          </p:cNvPicPr>
          <p:nvPr userDrawn="1"/>
        </p:nvPicPr>
        <p:blipFill rotWithShape="1">
          <a:blip r:embed="rId4" cstate="print">
            <a:duotone>
              <a:prstClr val="black"/>
              <a:srgbClr val="3F84D2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083" r="51070" b="47396"/>
          <a:stretch/>
        </p:blipFill>
        <p:spPr>
          <a:xfrm>
            <a:off x="7612590" y="1347615"/>
            <a:ext cx="1528086" cy="3096344"/>
          </a:xfrm>
          <a:prstGeom prst="rect">
            <a:avLst/>
          </a:prstGeom>
        </p:spPr>
      </p:pic>
      <p:sp>
        <p:nvSpPr>
          <p:cNvPr id="8" name="Prostokąt 7"/>
          <p:cNvSpPr/>
          <p:nvPr userDrawn="1"/>
        </p:nvSpPr>
        <p:spPr>
          <a:xfrm>
            <a:off x="8495928" y="1347615"/>
            <a:ext cx="648072" cy="3096344"/>
          </a:xfrm>
          <a:prstGeom prst="rect">
            <a:avLst/>
          </a:prstGeom>
          <a:solidFill>
            <a:srgbClr val="003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zawartości 2"/>
          <p:cNvSpPr>
            <a:spLocks noGrp="1"/>
          </p:cNvSpPr>
          <p:nvPr>
            <p:ph idx="1"/>
          </p:nvPr>
        </p:nvSpPr>
        <p:spPr>
          <a:xfrm>
            <a:off x="467544" y="915566"/>
            <a:ext cx="6912768" cy="352839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rgbClr val="00993F"/>
              </a:buClr>
              <a:defRPr sz="2400"/>
            </a:lvl1pPr>
            <a:lvl2pPr>
              <a:buClr>
                <a:srgbClr val="00993F"/>
              </a:buClr>
              <a:defRPr sz="2000"/>
            </a:lvl2pPr>
            <a:lvl3pPr>
              <a:buClr>
                <a:srgbClr val="00993F"/>
              </a:buClr>
              <a:defRPr sz="1800"/>
            </a:lvl3pPr>
            <a:lvl4pPr>
              <a:buClr>
                <a:srgbClr val="00993F"/>
              </a:buClr>
              <a:defRPr sz="1600"/>
            </a:lvl4pPr>
            <a:lvl5pPr>
              <a:buClr>
                <a:srgbClr val="00993F"/>
              </a:buClr>
              <a:defRPr sz="16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10" name="Obraz 9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091"/>
          <a:stretch/>
        </p:blipFill>
        <p:spPr>
          <a:xfrm>
            <a:off x="7795556" y="102240"/>
            <a:ext cx="1312948" cy="1009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673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joanna.lapinska01\Desktop\EDUKraków_2025\logoUEK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5246" y="4633883"/>
            <a:ext cx="989012" cy="387005"/>
          </a:xfrm>
          <a:prstGeom prst="rect">
            <a:avLst/>
          </a:prstGeom>
          <a:noFill/>
          <a:effectLst>
            <a:outerShdw dist="50800" sx="1000" sy="1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\\zasob\wspolny\DOK_WWZ\00_BAZA_GRAFIK_I_FOTOGRAFII\logotypy\ZUS\logoZUSnoweRozwiniecie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79" y="4749101"/>
            <a:ext cx="929074" cy="208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ytuł 3"/>
          <p:cNvSpPr txBox="1">
            <a:spLocks/>
          </p:cNvSpPr>
          <p:nvPr userDrawn="1"/>
        </p:nvSpPr>
        <p:spPr bwMode="auto">
          <a:xfrm>
            <a:off x="0" y="0"/>
            <a:ext cx="7528355" cy="699542"/>
          </a:xfrm>
          <a:prstGeom prst="roundRect">
            <a:avLst>
              <a:gd name="adj" fmla="val 1353"/>
            </a:avLst>
          </a:prstGeom>
          <a:solidFill>
            <a:srgbClr val="00993F"/>
          </a:solidFill>
          <a:ln w="25400">
            <a:noFill/>
            <a:round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lnSpc>
                <a:spcPct val="89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  <a:lvl2pPr algn="ctr" rtl="0" eaLnBrk="1" fontAlgn="base" hangingPunct="1">
              <a:lnSpc>
                <a:spcPct val="89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2pPr>
            <a:lvl3pPr algn="ctr" rtl="0" eaLnBrk="1" fontAlgn="base" hangingPunct="1">
              <a:lnSpc>
                <a:spcPct val="89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3pPr>
            <a:lvl4pPr algn="ctr" rtl="0" eaLnBrk="1" fontAlgn="base" hangingPunct="1">
              <a:lnSpc>
                <a:spcPct val="89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4pPr>
            <a:lvl5pPr algn="ctr" rtl="0" eaLnBrk="1" fontAlgn="base" hangingPunct="1">
              <a:lnSpc>
                <a:spcPct val="89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5pPr>
            <a:lvl6pPr marL="457200" algn="ctr" rtl="0" eaLnBrk="1" fontAlgn="base" hangingPunct="1">
              <a:lnSpc>
                <a:spcPct val="89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6pPr>
            <a:lvl7pPr marL="914400" algn="ctr" rtl="0" eaLnBrk="1" fontAlgn="base" hangingPunct="1">
              <a:lnSpc>
                <a:spcPct val="89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7pPr>
            <a:lvl8pPr marL="1371600" algn="ctr" rtl="0" eaLnBrk="1" fontAlgn="base" hangingPunct="1">
              <a:lnSpc>
                <a:spcPct val="89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8pPr>
            <a:lvl9pPr marL="1828800" algn="ctr" rtl="0" eaLnBrk="1" fontAlgn="base" hangingPunct="1">
              <a:lnSpc>
                <a:spcPct val="89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9pPr>
          </a:lstStyle>
          <a:p>
            <a:pPr marL="177800" marR="0" lvl="0" indent="-88900" algn="l" defTabSz="914400" rtl="0" eaLnBrk="1" fontAlgn="base" latinLnBrk="0" hangingPunct="1">
              <a:lnSpc>
                <a:spcPct val="89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3478"/>
            <a:ext cx="6923112" cy="421159"/>
          </a:xfrm>
          <a:prstGeom prst="rect">
            <a:avLst/>
          </a:prstGeom>
        </p:spPr>
        <p:txBody>
          <a:bodyPr/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10" name="Symbol zastępczy zawartości 2"/>
          <p:cNvSpPr>
            <a:spLocks noGrp="1"/>
          </p:cNvSpPr>
          <p:nvPr>
            <p:ph idx="1"/>
          </p:nvPr>
        </p:nvSpPr>
        <p:spPr>
          <a:xfrm>
            <a:off x="467544" y="915566"/>
            <a:ext cx="6912768" cy="352839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rgbClr val="00993F"/>
              </a:buClr>
              <a:defRPr sz="2400"/>
            </a:lvl1pPr>
            <a:lvl2pPr>
              <a:buClr>
                <a:srgbClr val="00993F"/>
              </a:buClr>
              <a:defRPr sz="2000"/>
            </a:lvl2pPr>
            <a:lvl3pPr>
              <a:buClr>
                <a:srgbClr val="00993F"/>
              </a:buClr>
              <a:defRPr sz="1800"/>
            </a:lvl3pPr>
            <a:lvl4pPr>
              <a:buClr>
                <a:srgbClr val="00993F"/>
              </a:buClr>
              <a:defRPr sz="1600"/>
            </a:lvl4pPr>
            <a:lvl5pPr>
              <a:buClr>
                <a:srgbClr val="00993F"/>
              </a:buClr>
              <a:defRPr sz="16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11" name="Obraz 10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091"/>
          <a:stretch/>
        </p:blipFill>
        <p:spPr>
          <a:xfrm>
            <a:off x="7795556" y="102240"/>
            <a:ext cx="1312948" cy="1009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061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6882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0" r:id="rId4"/>
    <p:sldLayoutId id="2147483651" r:id="rId5"/>
    <p:sldLayoutId id="2147483652" r:id="rId6"/>
    <p:sldLayoutId id="2147483662" r:id="rId7"/>
    <p:sldLayoutId id="2147483665" r:id="rId8"/>
    <p:sldLayoutId id="2147483664" r:id="rId9"/>
    <p:sldLayoutId id="2147483657" r:id="rId10"/>
    <p:sldLayoutId id="214748366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plonkam@uek.krakow.pl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mailto:plonkam@uek.krakow.pl" TargetMode="Externa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ctrTitle"/>
          </p:nvPr>
        </p:nvSpPr>
        <p:spPr>
          <a:xfrm>
            <a:off x="292224" y="1563638"/>
            <a:ext cx="6944072" cy="1080119"/>
          </a:xfrm>
        </p:spPr>
        <p:txBody>
          <a:bodyPr>
            <a:normAutofit fontScale="90000"/>
          </a:bodyPr>
          <a:lstStyle/>
          <a:p>
            <a:pPr marL="26988" algn="ctr" defTabSz="912813" eaLnBrk="1" hangingPunct="1">
              <a:lnSpc>
                <a:spcPct val="90000"/>
              </a:lnSpc>
            </a:pPr>
            <a:r>
              <a:rPr lang="pl-PL" altLang="pl-PL" sz="2200" b="1" dirty="0">
                <a:solidFill>
                  <a:schemeClr val="bg1"/>
                </a:solidFill>
              </a:rPr>
              <a:t>Percepcja zabezpieczenia dochodów na starość</a:t>
            </a:r>
            <a:br>
              <a:rPr lang="pl-PL" altLang="pl-PL" sz="2200" b="1" dirty="0">
                <a:solidFill>
                  <a:schemeClr val="bg1"/>
                </a:solidFill>
              </a:rPr>
            </a:br>
            <a:r>
              <a:rPr lang="pl-PL" altLang="pl-PL" sz="2200" b="1" i="1" dirty="0">
                <a:solidFill>
                  <a:schemeClr val="bg1"/>
                </a:solidFill>
              </a:rPr>
              <a:t>Postawy studentów wobec ryzyka  starości</a:t>
            </a:r>
            <a:br>
              <a:rPr lang="pl-PL" altLang="pl-PL" sz="2200" b="1" i="1" dirty="0">
                <a:solidFill>
                  <a:schemeClr val="bg1"/>
                </a:solidFill>
              </a:rPr>
            </a:br>
            <a:r>
              <a:rPr lang="pl-PL" altLang="pl-PL" sz="2800" b="1" i="1" dirty="0">
                <a:solidFill>
                  <a:schemeClr val="bg1"/>
                </a:solidFill>
              </a:rPr>
              <a:t/>
            </a:r>
            <a:br>
              <a:rPr lang="pl-PL" altLang="pl-PL" sz="2800" b="1" i="1" dirty="0">
                <a:solidFill>
                  <a:schemeClr val="bg1"/>
                </a:solidFill>
              </a:rPr>
            </a:br>
            <a:r>
              <a:rPr lang="pl-PL" altLang="pl-PL" sz="1100" b="1" dirty="0">
                <a:solidFill>
                  <a:schemeClr val="bg1"/>
                </a:solidFill>
                <a:latin typeface="Arial" panose="020B0604020202020204" pitchFamily="34" charset="0"/>
                <a:ea typeface="Gadugi" panose="020B0502040204020203" pitchFamily="34" charset="0"/>
                <a:cs typeface="Arial" panose="020B0604020202020204" pitchFamily="34" charset="0"/>
              </a:rPr>
              <a:t>Przygotowano jako część projektu  w ramach programu Potencjał:</a:t>
            </a:r>
            <a:br>
              <a:rPr lang="pl-PL" altLang="pl-PL" sz="1100" b="1" dirty="0">
                <a:solidFill>
                  <a:schemeClr val="bg1"/>
                </a:solidFill>
                <a:latin typeface="Arial" panose="020B0604020202020204" pitchFamily="34" charset="0"/>
                <a:ea typeface="Gadugi" panose="020B0502040204020203" pitchFamily="34" charset="0"/>
                <a:cs typeface="Arial" panose="020B0604020202020204" pitchFamily="34" charset="0"/>
              </a:rPr>
            </a:br>
            <a:r>
              <a:rPr lang="pl-PL" altLang="pl-PL" sz="1100" b="1" dirty="0">
                <a:solidFill>
                  <a:schemeClr val="bg1"/>
                </a:solidFill>
                <a:latin typeface="Arial" panose="020B0604020202020204" pitchFamily="34" charset="0"/>
                <a:ea typeface="Gadugi" panose="020B0502040204020203" pitchFamily="34" charset="0"/>
                <a:cs typeface="Arial" panose="020B0604020202020204" pitchFamily="34" charset="0"/>
              </a:rPr>
              <a:t>„Międzypokoleniowy dialog o zabezpieczeniu starości”</a:t>
            </a:r>
            <a:br>
              <a:rPr lang="pl-PL" altLang="pl-PL" sz="1100" b="1" dirty="0">
                <a:solidFill>
                  <a:schemeClr val="bg1"/>
                </a:solidFill>
                <a:latin typeface="Arial" panose="020B0604020202020204" pitchFamily="34" charset="0"/>
                <a:ea typeface="Gadugi" panose="020B0502040204020203" pitchFamily="34" charset="0"/>
                <a:cs typeface="Arial" panose="020B0604020202020204" pitchFamily="34" charset="0"/>
              </a:rPr>
            </a:br>
            <a:endParaRPr lang="pl-PL" sz="1100" b="1" dirty="0">
              <a:solidFill>
                <a:schemeClr val="bg1"/>
              </a:solidFill>
            </a:endParaRPr>
          </a:p>
        </p:txBody>
      </p:sp>
      <p:sp>
        <p:nvSpPr>
          <p:cNvPr id="5" name="Podtytuł 4"/>
          <p:cNvSpPr>
            <a:spLocks noGrp="1"/>
          </p:cNvSpPr>
          <p:nvPr>
            <p:ph type="subTitle" idx="1"/>
          </p:nvPr>
        </p:nvSpPr>
        <p:spPr>
          <a:xfrm>
            <a:off x="187424" y="3057500"/>
            <a:ext cx="6256784" cy="810394"/>
          </a:xfrm>
        </p:spPr>
        <p:txBody>
          <a:bodyPr>
            <a:noAutofit/>
          </a:bodyPr>
          <a:lstStyle/>
          <a:p>
            <a:r>
              <a:rPr lang="pl-PL" sz="1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dr hab. </a:t>
            </a:r>
            <a:r>
              <a:rPr lang="en-US" sz="1200" b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Maria Płonka, </a:t>
            </a:r>
            <a:r>
              <a:rPr lang="pl-PL" sz="1200" b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prof. UEK</a:t>
            </a:r>
            <a:br>
              <a:rPr lang="pl-PL" sz="1200" b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200" b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Uniwersytet Ekonomiczny w Krakowie</a:t>
            </a:r>
            <a:r>
              <a:rPr lang="en-US" sz="1200" b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1200" b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sz="1200" b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200" b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Katedra Zarządzania Ryzykiem i Ubezpieczeń</a:t>
            </a:r>
            <a:br>
              <a:rPr lang="pl-PL" sz="1200" b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200" b="1" u="sng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plonkam@uek.krakow.pl</a:t>
            </a:r>
            <a:endParaRPr lang="pl-PL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1620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94CE8AF-7567-86A5-3BF7-607262C7E7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xmlns="" id="{E9F49980-9B01-623D-BE44-BEFA0D6EF1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7664" y="1458913"/>
            <a:ext cx="5616624" cy="3489101"/>
          </a:xfrm>
          <a:prstGeom prst="rect">
            <a:avLst/>
          </a:prstGeom>
        </p:spPr>
      </p:pic>
      <p:sp>
        <p:nvSpPr>
          <p:cNvPr id="3" name="Tytuł 2">
            <a:extLst>
              <a:ext uri="{FF2B5EF4-FFF2-40B4-BE49-F238E27FC236}">
                <a16:creationId xmlns:a16="http://schemas.microsoft.com/office/drawing/2014/main" xmlns="" id="{16026F59-09C2-447F-F8AA-16CAEA1AFB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sz="1600" b="1" dirty="0">
                <a:effectLst/>
              </a:rPr>
              <a:t>Opinie respondentów na temat wydatku 300 tys. zł w wieku 45 lat w badanych kohortach wiekowych</a:t>
            </a:r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14379309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AC3B488-0049-AA9E-C831-8ED871D554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xmlns="" id="{4CD0F11D-11AC-7A3F-2F5B-A59AACDA11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22387" y="1347615"/>
            <a:ext cx="6237148" cy="3456384"/>
          </a:xfrm>
          <a:prstGeom prst="rect">
            <a:avLst/>
          </a:prstGeom>
        </p:spPr>
      </p:pic>
      <p:sp>
        <p:nvSpPr>
          <p:cNvPr id="3" name="Tytuł 2">
            <a:extLst>
              <a:ext uri="{FF2B5EF4-FFF2-40B4-BE49-F238E27FC236}">
                <a16:creationId xmlns:a16="http://schemas.microsoft.com/office/drawing/2014/main" xmlns="" id="{0AEFF4F9-2D62-2F88-03F7-6D2AE5D1A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altLang="pl-PL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Bahnschrift SemiBold" pitchFamily="34" charset="0"/>
              </a:rPr>
              <a:t>Konkluzje</a:t>
            </a:r>
            <a:r>
              <a:rPr lang="pl-PL" altLang="pl-PL" sz="2400" b="1" dirty="0">
                <a:effectLst/>
              </a:rPr>
              <a:t/>
            </a:r>
            <a:br>
              <a:rPr lang="pl-PL" altLang="pl-PL" sz="2400" b="1" dirty="0">
                <a:effectLst/>
              </a:rPr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967127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defRPr/>
            </a:pPr>
            <a:r>
              <a:rPr lang="pl-PL" sz="2400" b="1" dirty="0">
                <a:solidFill>
                  <a:srgbClr val="0070C0"/>
                </a:solidFill>
              </a:rPr>
              <a:t>wraz z wiekiem przesuwa się granica starości w czasie, lecz w grupie respondentów najstarszych następuje odwrócenie tej tendencji,</a:t>
            </a:r>
          </a:p>
          <a:p>
            <a:pPr>
              <a:defRPr/>
            </a:pPr>
            <a:r>
              <a:rPr lang="pl-PL" sz="2400" b="1" dirty="0">
                <a:solidFill>
                  <a:srgbClr val="0070C0"/>
                </a:solidFill>
              </a:rPr>
              <a:t>dominują negatywne cechy personifikujące stereotyp starości i istnieją mało istotne międzypokoleniowe różnice tej opinii,</a:t>
            </a:r>
          </a:p>
          <a:p>
            <a:pPr>
              <a:defRPr/>
            </a:pPr>
            <a:r>
              <a:rPr lang="pl-PL" sz="2400" b="1" dirty="0">
                <a:solidFill>
                  <a:srgbClr val="0070C0"/>
                </a:solidFill>
              </a:rPr>
              <a:t>postrzeganie własnej starości jest bardziej pozytywne od jej stereotypu, przy czym opinie najbardziej zbliżone do stereotypu występują w grupie najstarszych respondentów,</a:t>
            </a:r>
          </a:p>
          <a:p>
            <a:pPr>
              <a:defRPr/>
            </a:pPr>
            <a:r>
              <a:rPr lang="pl-PL" sz="2400" b="1" dirty="0">
                <a:solidFill>
                  <a:srgbClr val="0070C0"/>
                </a:solidFill>
              </a:rPr>
              <a:t>potrzebę inwestowania na </a:t>
            </a:r>
            <a:r>
              <a:rPr lang="pl-PL" sz="2400" b="1" i="1" dirty="0">
                <a:solidFill>
                  <a:srgbClr val="0070C0"/>
                </a:solidFill>
              </a:rPr>
              <a:t>dodatkową emeryturę</a:t>
            </a:r>
            <a:r>
              <a:rPr lang="pl-PL" sz="2400" b="1" dirty="0">
                <a:solidFill>
                  <a:srgbClr val="0070C0"/>
                </a:solidFill>
              </a:rPr>
              <a:t> widziała jedynie najstarsza i najmłodsza kohorta respondentów. Pokolenia X i Y preferowały inne formy zabezpieczenia starości.</a:t>
            </a:r>
          </a:p>
          <a:p>
            <a:endParaRPr lang="pl-PL" dirty="0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altLang="pl-PL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Bahnschrift SemiBold" pitchFamily="34" charset="0"/>
              </a:rPr>
              <a:t>Wnioski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919271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9581D2E-805B-E069-CFA2-02F25C4701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xmlns="" id="{4FC3D831-7947-682F-B1D8-FD045A2F4B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83" y="1491630"/>
            <a:ext cx="7167941" cy="3168352"/>
          </a:xfrm>
        </p:spPr>
        <p:txBody>
          <a:bodyPr>
            <a:normAutofit fontScale="92500" lnSpcReduction="20000"/>
          </a:bodyPr>
          <a:lstStyle/>
          <a:p>
            <a:pPr marL="0" indent="0" algn="ctr" eaLnBrk="1" hangingPunct="1">
              <a:buNone/>
              <a:defRPr/>
            </a:pPr>
            <a:endParaRPr lang="pl-PL" sz="1700" b="1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  <a:p>
            <a:pPr marL="0" indent="0" algn="ctr" eaLnBrk="1" hangingPunct="1">
              <a:buNone/>
              <a:defRPr/>
            </a:pPr>
            <a:r>
              <a:rPr lang="en-GB" sz="1700" b="1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e-mail: </a:t>
            </a:r>
            <a:r>
              <a:rPr lang="en-GB" sz="1700" b="1" u="sng" dirty="0">
                <a:solidFill>
                  <a:schemeClr val="tx1"/>
                </a:solidFill>
                <a:latin typeface="+mj-lt"/>
                <a:cs typeface="Arial" panose="020B0604020202020204" pitchFamily="34" charset="0"/>
                <a:hlinkClick r:id="rId2"/>
              </a:rPr>
              <a:t>plonkam@uek.krakow.pl</a:t>
            </a:r>
            <a:endParaRPr lang="pl-PL" sz="1700" b="1" u="sng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  <a:p>
            <a:pPr marL="0" indent="0" algn="ctr" eaLnBrk="1" hangingPunct="1">
              <a:buNone/>
              <a:defRPr/>
            </a:pPr>
            <a:r>
              <a:rPr lang="pl-PL" sz="1700" b="1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Więcej w: </a:t>
            </a:r>
          </a:p>
          <a:p>
            <a:pPr marL="0" indent="0" algn="ctr" eaLnBrk="1" hangingPunct="1">
              <a:buNone/>
              <a:defRPr/>
            </a:pPr>
            <a:r>
              <a:rPr lang="pl-PL" sz="1700" b="1" dirty="0">
                <a:solidFill>
                  <a:srgbClr val="0070C0"/>
                </a:solidFill>
                <a:latin typeface="+mj-lt"/>
              </a:rPr>
              <a:t>Płonka M, Stanienda J. </a:t>
            </a:r>
            <a:r>
              <a:rPr lang="pl-PL" sz="1700" b="1" i="1" dirty="0">
                <a:solidFill>
                  <a:srgbClr val="0070C0"/>
                </a:solidFill>
                <a:latin typeface="+mj-lt"/>
              </a:rPr>
              <a:t>Financial </a:t>
            </a:r>
            <a:r>
              <a:rPr lang="pl-PL" sz="1700" b="1" i="1" dirty="0" err="1">
                <a:solidFill>
                  <a:srgbClr val="0070C0"/>
                </a:solidFill>
                <a:latin typeface="+mj-lt"/>
              </a:rPr>
              <a:t>protection</a:t>
            </a:r>
            <a:r>
              <a:rPr lang="pl-PL" sz="1700" b="1" i="1" dirty="0">
                <a:solidFill>
                  <a:srgbClr val="0070C0"/>
                </a:solidFill>
                <a:latin typeface="+mj-lt"/>
              </a:rPr>
              <a:t> of </a:t>
            </a:r>
            <a:r>
              <a:rPr lang="pl-PL" sz="1700" b="1" i="1" dirty="0" err="1">
                <a:solidFill>
                  <a:srgbClr val="0070C0"/>
                </a:solidFill>
                <a:latin typeface="+mj-lt"/>
              </a:rPr>
              <a:t>old</a:t>
            </a:r>
            <a:r>
              <a:rPr lang="pl-PL" sz="1700" b="1" i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pl-PL" sz="1700" b="1" i="1" dirty="0" err="1">
                <a:solidFill>
                  <a:srgbClr val="0070C0"/>
                </a:solidFill>
                <a:latin typeface="+mj-lt"/>
              </a:rPr>
              <a:t>age</a:t>
            </a:r>
            <a:r>
              <a:rPr lang="pl-PL" sz="1700" b="1" i="1" dirty="0">
                <a:solidFill>
                  <a:srgbClr val="0070C0"/>
                </a:solidFill>
                <a:latin typeface="+mj-lt"/>
              </a:rPr>
              <a:t> in the </a:t>
            </a:r>
            <a:r>
              <a:rPr lang="pl-PL" sz="1700" b="1" i="1" dirty="0" err="1">
                <a:solidFill>
                  <a:srgbClr val="0070C0"/>
                </a:solidFill>
                <a:latin typeface="+mj-lt"/>
              </a:rPr>
              <a:t>opinion</a:t>
            </a:r>
            <a:r>
              <a:rPr lang="pl-PL" sz="1700" b="1" i="1" dirty="0">
                <a:solidFill>
                  <a:srgbClr val="0070C0"/>
                </a:solidFill>
                <a:latin typeface="+mj-lt"/>
              </a:rPr>
              <a:t> of </a:t>
            </a:r>
            <a:r>
              <a:rPr lang="pl-PL" sz="1700" b="1" i="1" dirty="0" err="1">
                <a:solidFill>
                  <a:srgbClr val="0070C0"/>
                </a:solidFill>
                <a:latin typeface="+mj-lt"/>
              </a:rPr>
              <a:t>different</a:t>
            </a:r>
            <a:r>
              <a:rPr lang="pl-PL" sz="1700" b="1" i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pl-PL" sz="1700" b="1" i="1" dirty="0" err="1">
                <a:solidFill>
                  <a:srgbClr val="0070C0"/>
                </a:solidFill>
                <a:latin typeface="+mj-lt"/>
              </a:rPr>
              <a:t>generations</a:t>
            </a:r>
            <a:r>
              <a:rPr lang="pl-PL" sz="1700" b="1" i="1" dirty="0">
                <a:solidFill>
                  <a:srgbClr val="0070C0"/>
                </a:solidFill>
                <a:latin typeface="+mj-lt"/>
              </a:rPr>
              <a:t> of </a:t>
            </a:r>
            <a:r>
              <a:rPr lang="pl-PL" sz="1700" b="1" i="1" dirty="0" err="1">
                <a:solidFill>
                  <a:srgbClr val="0070C0"/>
                </a:solidFill>
                <a:latin typeface="+mj-lt"/>
              </a:rPr>
              <a:t>respondents</a:t>
            </a:r>
            <a:endParaRPr lang="pl-PL" sz="1700" b="1" i="1" dirty="0">
              <a:solidFill>
                <a:srgbClr val="0070C0"/>
              </a:solidFill>
              <a:latin typeface="+mj-lt"/>
            </a:endParaRPr>
          </a:p>
          <a:p>
            <a:pPr marL="0" indent="0" algn="ctr" eaLnBrk="1" hangingPunct="1">
              <a:buNone/>
              <a:defRPr/>
            </a:pPr>
            <a:r>
              <a:rPr lang="pl-PL" sz="1700" b="1" dirty="0" err="1">
                <a:latin typeface="+mj-lt"/>
              </a:rPr>
              <a:t>Innovation</a:t>
            </a:r>
            <a:r>
              <a:rPr lang="pl-PL" sz="1700" b="1" dirty="0">
                <a:latin typeface="+mj-lt"/>
              </a:rPr>
              <a:t> Management and </a:t>
            </a:r>
            <a:r>
              <a:rPr lang="pl-PL" sz="1700" b="1" dirty="0" err="1">
                <a:latin typeface="+mj-lt"/>
              </a:rPr>
              <a:t>Sustainable</a:t>
            </a:r>
            <a:r>
              <a:rPr lang="pl-PL" sz="1700" b="1" dirty="0">
                <a:latin typeface="+mj-lt"/>
              </a:rPr>
              <a:t> </a:t>
            </a:r>
            <a:r>
              <a:rPr lang="pl-PL" sz="1700" b="1" dirty="0" err="1">
                <a:latin typeface="+mj-lt"/>
              </a:rPr>
              <a:t>Economic</a:t>
            </a:r>
            <a:r>
              <a:rPr lang="pl-PL" sz="1700" b="1" dirty="0">
                <a:latin typeface="+mj-lt"/>
              </a:rPr>
              <a:t> Development in the Era of Global </a:t>
            </a:r>
            <a:r>
              <a:rPr lang="pl-PL" sz="1700" b="1" dirty="0" err="1">
                <a:latin typeface="+mj-lt"/>
              </a:rPr>
              <a:t>Pandemic</a:t>
            </a:r>
            <a:r>
              <a:rPr lang="pl-PL" sz="1700" b="1" dirty="0">
                <a:latin typeface="+mj-lt"/>
              </a:rPr>
              <a:t> : </a:t>
            </a:r>
            <a:r>
              <a:rPr lang="pl-PL" sz="1700" b="1" dirty="0" err="1">
                <a:latin typeface="+mj-lt"/>
              </a:rPr>
              <a:t>Proceedings</a:t>
            </a:r>
            <a:r>
              <a:rPr lang="pl-PL" sz="1700" b="1" dirty="0">
                <a:latin typeface="+mj-lt"/>
              </a:rPr>
              <a:t> of the 38th International Business Information Management </a:t>
            </a:r>
            <a:r>
              <a:rPr lang="pl-PL" sz="1700" b="1" dirty="0" err="1">
                <a:latin typeface="+mj-lt"/>
              </a:rPr>
              <a:t>Association</a:t>
            </a:r>
            <a:r>
              <a:rPr lang="pl-PL" sz="1700" b="1" dirty="0">
                <a:latin typeface="+mj-lt"/>
              </a:rPr>
              <a:t> Conference (IBIMA), 23-24 </a:t>
            </a:r>
            <a:r>
              <a:rPr lang="pl-PL" sz="1700" b="1" dirty="0" err="1">
                <a:latin typeface="+mj-lt"/>
              </a:rPr>
              <a:t>November</a:t>
            </a:r>
            <a:r>
              <a:rPr lang="pl-PL" sz="1700" b="1" dirty="0">
                <a:latin typeface="+mj-lt"/>
              </a:rPr>
              <a:t> 2021, Seville, </a:t>
            </a:r>
            <a:r>
              <a:rPr lang="pl-PL" sz="1700" b="1" dirty="0" err="1">
                <a:latin typeface="+mj-lt"/>
              </a:rPr>
              <a:t>Spain</a:t>
            </a:r>
            <a:r>
              <a:rPr lang="pl-PL" sz="1700" b="1" dirty="0">
                <a:latin typeface="+mj-lt"/>
              </a:rPr>
              <a:t> / red. </a:t>
            </a:r>
            <a:r>
              <a:rPr lang="pl-PL" sz="1700" b="1" dirty="0" err="1">
                <a:latin typeface="+mj-lt"/>
              </a:rPr>
              <a:t>Khalid</a:t>
            </a:r>
            <a:r>
              <a:rPr lang="pl-PL" sz="1700" b="1" dirty="0">
                <a:latin typeface="+mj-lt"/>
              </a:rPr>
              <a:t> S. </a:t>
            </a:r>
            <a:r>
              <a:rPr lang="pl-PL" sz="1700" b="1" dirty="0" err="1">
                <a:latin typeface="+mj-lt"/>
              </a:rPr>
              <a:t>Soliman</a:t>
            </a:r>
            <a:r>
              <a:rPr lang="pl-PL" sz="1700" b="1" dirty="0">
                <a:latin typeface="+mj-lt"/>
              </a:rPr>
              <a:t> - King of </a:t>
            </a:r>
            <a:r>
              <a:rPr lang="pl-PL" sz="1700" b="1" dirty="0" err="1">
                <a:latin typeface="+mj-lt"/>
              </a:rPr>
              <a:t>Prussia</a:t>
            </a:r>
            <a:r>
              <a:rPr lang="pl-PL" sz="1700" b="1" dirty="0">
                <a:latin typeface="+mj-lt"/>
              </a:rPr>
              <a:t>, PA: International Business Information Management </a:t>
            </a:r>
            <a:r>
              <a:rPr lang="pl-PL" sz="1700" b="1" dirty="0" err="1">
                <a:latin typeface="+mj-lt"/>
              </a:rPr>
              <a:t>Association</a:t>
            </a:r>
            <a:r>
              <a:rPr lang="pl-PL" sz="1700" b="1" dirty="0">
                <a:latin typeface="+mj-lt"/>
              </a:rPr>
              <a:t>, 2021, s. 729-738. </a:t>
            </a:r>
          </a:p>
          <a:p>
            <a:pPr marL="0" indent="0" algn="ctr" eaLnBrk="1" hangingPunct="1">
              <a:buNone/>
              <a:defRPr/>
            </a:pPr>
            <a:r>
              <a:rPr lang="pl-PL" sz="1700" b="1" dirty="0">
                <a:solidFill>
                  <a:srgbClr val="C00000"/>
                </a:solidFill>
                <a:latin typeface="+mj-lt"/>
              </a:rPr>
              <a:t>Polecamy:</a:t>
            </a:r>
          </a:p>
          <a:p>
            <a:pPr marL="0" indent="0" algn="ctr" eaLnBrk="1" hangingPunct="1">
              <a:buNone/>
              <a:defRPr/>
            </a:pPr>
            <a:r>
              <a:rPr lang="pl-PL" sz="1700" b="1" dirty="0" err="1">
                <a:solidFill>
                  <a:srgbClr val="0070C0"/>
                </a:solidFill>
                <a:effectLst/>
                <a:latin typeface="+mj-lt"/>
                <a:ea typeface="Times New Roman" panose="02020603050405020304" pitchFamily="18" charset="0"/>
              </a:rPr>
              <a:t>Cycoń</a:t>
            </a:r>
            <a:r>
              <a:rPr lang="pl-PL" sz="1700" b="1" dirty="0">
                <a:solidFill>
                  <a:srgbClr val="0070C0"/>
                </a:solidFill>
                <a:effectLst/>
                <a:latin typeface="+mj-lt"/>
                <a:ea typeface="Times New Roman" panose="02020603050405020304" pitchFamily="18" charset="0"/>
              </a:rPr>
              <a:t> M., Jedynak T. Płonka M. </a:t>
            </a:r>
            <a:r>
              <a:rPr lang="pl-PL" sz="1700" b="1" i="1" dirty="0">
                <a:solidFill>
                  <a:srgbClr val="0070C0"/>
                </a:solidFill>
                <a:effectLst/>
                <a:latin typeface="+mj-lt"/>
                <a:ea typeface="Times New Roman" panose="02020603050405020304" pitchFamily="18" charset="0"/>
              </a:rPr>
              <a:t>Postawy studentów wobec zabezpieczenia ryzyka starości - studium empiryczne</a:t>
            </a:r>
            <a:r>
              <a:rPr lang="pl-PL" sz="1700" b="1" dirty="0">
                <a:solidFill>
                  <a:srgbClr val="0070C0"/>
                </a:solidFill>
                <a:effectLst/>
                <a:latin typeface="+mj-lt"/>
                <a:ea typeface="Times New Roman" panose="02020603050405020304" pitchFamily="18" charset="0"/>
              </a:rPr>
              <a:t>, Wydawnictwo UEK, 2020.</a:t>
            </a:r>
            <a:endParaRPr lang="pl-PL" sz="1700" b="1" dirty="0">
              <a:solidFill>
                <a:srgbClr val="0070C0"/>
              </a:solidFill>
              <a:latin typeface="+mj-lt"/>
            </a:endParaRPr>
          </a:p>
          <a:p>
            <a:pPr marL="0" indent="0" algn="ctr" eaLnBrk="1" hangingPunct="1">
              <a:buNone/>
              <a:defRPr/>
            </a:pPr>
            <a:endParaRPr lang="pl-PL" sz="1700" b="1" dirty="0">
              <a:solidFill>
                <a:srgbClr val="C00000"/>
              </a:solidFill>
              <a:latin typeface="+mj-lt"/>
            </a:endParaRPr>
          </a:p>
          <a:p>
            <a:pPr marL="0" indent="0" algn="ctr" eaLnBrk="1" hangingPunct="1">
              <a:buNone/>
              <a:defRPr/>
            </a:pPr>
            <a:endParaRPr lang="pl-PL" sz="1700" b="1" dirty="0">
              <a:latin typeface="+mj-lt"/>
            </a:endParaRPr>
          </a:p>
          <a:p>
            <a:pPr marL="0" indent="0" algn="ctr" eaLnBrk="1" hangingPunct="1">
              <a:buNone/>
              <a:defRPr/>
            </a:pPr>
            <a:endParaRPr lang="pl-PL" sz="1700" b="1" dirty="0">
              <a:latin typeface="+mj-lt"/>
            </a:endParaRPr>
          </a:p>
          <a:p>
            <a:pPr marL="0" indent="0" algn="ctr" eaLnBrk="1" hangingPunct="1">
              <a:buNone/>
              <a:defRPr/>
            </a:pPr>
            <a:endParaRPr lang="pl-PL" sz="1700" b="1" dirty="0">
              <a:latin typeface="+mj-lt"/>
            </a:endParaRPr>
          </a:p>
          <a:p>
            <a:pPr algn="ctr" eaLnBrk="1" hangingPunct="1">
              <a:defRPr/>
            </a:pPr>
            <a:endParaRPr lang="pl-PL" sz="3200" dirty="0"/>
          </a:p>
          <a:p>
            <a:endParaRPr lang="pl-PL" b="1" dirty="0"/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xmlns="" id="{67FBA09B-6807-FD1B-1E93-602BA08D0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altLang="pl-PL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Bahnschrift SemiBold" pitchFamily="34" charset="0"/>
              </a:rPr>
              <a:t>Dziękuję za uwagę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22616070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95677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075A5AC-BC8D-931B-AA7C-47B395176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xmlns="" id="{C1AF8CC7-E9F0-0761-F8AB-7685A98749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l-PL" altLang="pl-PL" sz="2400" b="1" dirty="0">
                <a:solidFill>
                  <a:srgbClr val="0070C0"/>
                </a:solidFill>
              </a:rPr>
              <a:t>Przewidywane w związku ze starzeniem się społeczeństwa coraz większe obciążenie sektora publicznego wydatkami na zabezpieczenie osób w wieku poprodukcyjnym rodzi potrzebę dyskusji o edukacji dotyczącej indywidualnej przezorności obywateli, zwłaszcza ludzi młodych, związanej z zabezpieczeniem własnej starości.</a:t>
            </a:r>
            <a:r>
              <a:rPr lang="pl-PL" altLang="pl-PL" sz="2400" b="1" dirty="0">
                <a:solidFill>
                  <a:srgbClr val="C00000"/>
                </a:solidFill>
              </a:rPr>
              <a:t/>
            </a:r>
            <a:br>
              <a:rPr lang="pl-PL" altLang="pl-PL" sz="2400" b="1" dirty="0">
                <a:solidFill>
                  <a:srgbClr val="C00000"/>
                </a:solidFill>
              </a:rPr>
            </a:br>
            <a:endParaRPr lang="pl-PL" dirty="0"/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xmlns="" id="{8DC68565-12D2-2820-6D13-14FAA1A13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Motyw</a:t>
            </a:r>
          </a:p>
        </p:txBody>
      </p:sp>
    </p:spTree>
    <p:extLst>
      <p:ext uri="{BB962C8B-B14F-4D97-AF65-F5344CB8AC3E}">
        <p14:creationId xmlns:p14="http://schemas.microsoft.com/office/powerpoint/2010/main" val="31021979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altLang="pl-PL" sz="1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Bahnschrift SemiBold" pitchFamily="34" charset="0"/>
              </a:rPr>
              <a:t>Wyniki badań PAPI – Postawy studentów wobec ryzyka zabezpieczenia starości</a:t>
            </a:r>
            <a:br>
              <a:rPr lang="pl-PL" altLang="pl-PL" sz="1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Bahnschrift SemiBold" pitchFamily="34" charset="0"/>
              </a:rPr>
            </a:br>
            <a:r>
              <a:rPr lang="pl-PL" altLang="pl-PL" sz="1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Bahnschrift SemiBold" pitchFamily="34" charset="0"/>
              </a:rPr>
              <a:t>respondenci wg płci N=</a:t>
            </a:r>
            <a:r>
              <a:rPr lang="pl-PL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1126 studentów studiów ekonomicznych oraz administracyjnych </a:t>
            </a:r>
            <a:endParaRPr lang="pl-PL" sz="1400" b="1" dirty="0"/>
          </a:p>
        </p:txBody>
      </p:sp>
      <p:pic>
        <p:nvPicPr>
          <p:cNvPr id="9" name="Symbol zastępczy zawartości 8">
            <a:extLst>
              <a:ext uri="{FF2B5EF4-FFF2-40B4-BE49-F238E27FC236}">
                <a16:creationId xmlns:a16="http://schemas.microsoft.com/office/drawing/2014/main" xmlns="" id="{9ED2E6C5-5C3F-9E5C-33FC-AB129404633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03648" y="1419622"/>
            <a:ext cx="5616624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5339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>
          <a:xfrm>
            <a:off x="304883" y="1459011"/>
            <a:ext cx="6931413" cy="3200971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buNone/>
              <a:defRPr/>
            </a:pPr>
            <a:r>
              <a:rPr lang="pl-PL" b="1" dirty="0">
                <a:solidFill>
                  <a:srgbClr val="C00000"/>
                </a:solidFill>
              </a:rPr>
              <a:t>Narzędzie: Kwestionariusz ankietowy CAWI (N=188), PAPI (N= 62), </a:t>
            </a:r>
          </a:p>
          <a:p>
            <a:pPr algn="ctr">
              <a:defRPr/>
            </a:pPr>
            <a:r>
              <a:rPr lang="pl-PL" b="1" dirty="0">
                <a:solidFill>
                  <a:srgbClr val="C00000"/>
                </a:solidFill>
              </a:rPr>
              <a:t>Termin: wrzesień - październik 2021</a:t>
            </a:r>
          </a:p>
          <a:p>
            <a:pPr>
              <a:defRPr/>
            </a:pPr>
            <a:r>
              <a:rPr lang="pl-PL" b="1" dirty="0">
                <a:solidFill>
                  <a:srgbClr val="C00000"/>
                </a:solidFill>
              </a:rPr>
              <a:t>Pytania badawcze, jakie w związku z tym postawiono, są następujące:</a:t>
            </a:r>
          </a:p>
          <a:p>
            <a:pPr>
              <a:defRPr/>
            </a:pPr>
            <a:r>
              <a:rPr lang="pl-PL" b="1" dirty="0">
                <a:solidFill>
                  <a:srgbClr val="0070C0"/>
                </a:solidFill>
              </a:rPr>
              <a:t>P1: Jak zmienia się postrzeganie granicy starości w różnych kohortach wiekowych?</a:t>
            </a:r>
          </a:p>
          <a:p>
            <a:pPr>
              <a:defRPr/>
            </a:pPr>
            <a:r>
              <a:rPr lang="pl-PL" b="1" dirty="0">
                <a:solidFill>
                  <a:srgbClr val="0070C0"/>
                </a:solidFill>
              </a:rPr>
              <a:t>P2: Jak zmienia się stereotyp starości w różnych kohortach wiekowych?</a:t>
            </a:r>
          </a:p>
          <a:p>
            <a:pPr>
              <a:defRPr/>
            </a:pPr>
            <a:r>
              <a:rPr lang="pl-PL" b="1" dirty="0">
                <a:solidFill>
                  <a:srgbClr val="0070C0"/>
                </a:solidFill>
              </a:rPr>
              <a:t>P3: Jak zmienia się wyobrażenie własnej starości w różnych kohortach wiekowych?</a:t>
            </a:r>
          </a:p>
          <a:p>
            <a:pPr>
              <a:defRPr/>
            </a:pPr>
            <a:r>
              <a:rPr lang="pl-PL" b="1" dirty="0">
                <a:solidFill>
                  <a:srgbClr val="0070C0"/>
                </a:solidFill>
              </a:rPr>
              <a:t>P4: Czy występują  istotne różnice w podejściu do zabezpieczenia starości ze względu na wiek?</a:t>
            </a:r>
          </a:p>
          <a:p>
            <a:pPr>
              <a:defRPr/>
            </a:pPr>
            <a:r>
              <a:rPr lang="pl-PL" b="1" dirty="0">
                <a:solidFill>
                  <a:srgbClr val="C00000"/>
                </a:solidFill>
              </a:rPr>
              <a:t>Na podstawie tak zdefiniowanych pytań badawczych zbudowano następujące hipotezy badawcze:</a:t>
            </a:r>
          </a:p>
          <a:p>
            <a:pPr>
              <a:defRPr/>
            </a:pPr>
            <a:r>
              <a:rPr lang="pl-PL" b="1" dirty="0">
                <a:solidFill>
                  <a:srgbClr val="0070C0"/>
                </a:solidFill>
              </a:rPr>
              <a:t>H1: Granica starości zmienia się wraz z wiekiem (pyt.1)</a:t>
            </a:r>
          </a:p>
          <a:p>
            <a:pPr>
              <a:defRPr/>
            </a:pPr>
            <a:r>
              <a:rPr lang="pl-PL" b="1" dirty="0">
                <a:solidFill>
                  <a:srgbClr val="0070C0"/>
                </a:solidFill>
              </a:rPr>
              <a:t>H2: Stereotyp starości zmienia się wraz z wiekiem (pyt.2 i 3)</a:t>
            </a:r>
          </a:p>
          <a:p>
            <a:pPr>
              <a:defRPr/>
            </a:pPr>
            <a:r>
              <a:rPr lang="pl-PL" b="1" dirty="0">
                <a:solidFill>
                  <a:srgbClr val="0070C0"/>
                </a:solidFill>
              </a:rPr>
              <a:t>H3: Własna starość jest postrzegana korzystniej niż stereotyp</a:t>
            </a:r>
          </a:p>
          <a:p>
            <a:pPr>
              <a:defRPr/>
            </a:pPr>
            <a:r>
              <a:rPr lang="pl-PL" b="1" dirty="0">
                <a:solidFill>
                  <a:srgbClr val="0070C0"/>
                </a:solidFill>
              </a:rPr>
              <a:t>H4: Problem finansowego zabezpieczenia starości zmienia się z wiekiem/ Występują  istotne różnice w podejściu do finansowego zabezpieczenia starości ze względu na wiek </a:t>
            </a:r>
            <a:r>
              <a:rPr lang="pl-PL" b="1" dirty="0">
                <a:solidFill>
                  <a:srgbClr val="C00000"/>
                </a:solidFill>
              </a:rPr>
              <a:t>(pyt.4)</a:t>
            </a:r>
          </a:p>
          <a:p>
            <a:pPr>
              <a:defRPr/>
            </a:pPr>
            <a:r>
              <a:rPr lang="pl-PL" b="1" dirty="0">
                <a:solidFill>
                  <a:srgbClr val="C00000"/>
                </a:solidFill>
              </a:rPr>
              <a:t>Próba badawcza: 243 respondentów o strukturze według następujących kohort wiekowych: </a:t>
            </a:r>
          </a:p>
          <a:p>
            <a:pPr>
              <a:defRPr/>
            </a:pPr>
            <a:r>
              <a:rPr lang="pl-PL" b="1" dirty="0">
                <a:solidFill>
                  <a:srgbClr val="0070C0"/>
                </a:solidFill>
              </a:rPr>
              <a:t>C1: 18-25 lat (16,0%)</a:t>
            </a:r>
          </a:p>
          <a:p>
            <a:pPr>
              <a:defRPr/>
            </a:pPr>
            <a:r>
              <a:rPr lang="pl-PL" b="1" dirty="0">
                <a:solidFill>
                  <a:srgbClr val="0070C0"/>
                </a:solidFill>
              </a:rPr>
              <a:t>C2: 26-45 lat (23,9%)</a:t>
            </a:r>
          </a:p>
          <a:p>
            <a:pPr>
              <a:defRPr/>
            </a:pPr>
            <a:r>
              <a:rPr lang="pl-PL" b="1" dirty="0">
                <a:solidFill>
                  <a:srgbClr val="0070C0"/>
                </a:solidFill>
              </a:rPr>
              <a:t>C3: 46-65 lat (23,9%)</a:t>
            </a:r>
          </a:p>
          <a:p>
            <a:pPr>
              <a:defRPr/>
            </a:pPr>
            <a:r>
              <a:rPr lang="pl-PL" b="1" dirty="0">
                <a:solidFill>
                  <a:srgbClr val="0070C0"/>
                </a:solidFill>
              </a:rPr>
              <a:t>C4: 66-90+ lat (15,8%)</a:t>
            </a:r>
          </a:p>
          <a:p>
            <a:endParaRPr lang="pl-PL" dirty="0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Metodyka badań</a:t>
            </a:r>
          </a:p>
        </p:txBody>
      </p:sp>
    </p:spTree>
    <p:extLst>
      <p:ext uri="{BB962C8B-B14F-4D97-AF65-F5344CB8AC3E}">
        <p14:creationId xmlns:p14="http://schemas.microsoft.com/office/powerpoint/2010/main" val="41358622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038239A-34DA-3738-0F09-B0E9B540F6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xmlns="" id="{D5FC4698-9DD6-3771-C823-E20599068E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6916" y="1458913"/>
            <a:ext cx="6030910" cy="3561109"/>
          </a:xfrm>
        </p:spPr>
      </p:pic>
      <p:sp>
        <p:nvSpPr>
          <p:cNvPr id="3" name="Tytuł 2">
            <a:extLst>
              <a:ext uri="{FF2B5EF4-FFF2-40B4-BE49-F238E27FC236}">
                <a16:creationId xmlns:a16="http://schemas.microsoft.com/office/drawing/2014/main" xmlns="" id="{86CA5D29-C720-0D71-ED21-3C4BCAB14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379" y="627534"/>
            <a:ext cx="7167941" cy="576064"/>
          </a:xfrm>
        </p:spPr>
        <p:txBody>
          <a:bodyPr/>
          <a:lstStyle/>
          <a:p>
            <a:pPr algn="ctr"/>
            <a:r>
              <a:rPr lang="pl-PL" altLang="pl-PL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Bahnschrift SemiBold" pitchFamily="34" charset="0"/>
              </a:rPr>
              <a:t>Pytania ankietowe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488918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D0C4F16-2DC0-A858-B497-2C72D0E322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xmlns="" id="{5C9263C1-41E7-4DD3-03A0-73B028E6E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379" y="627534"/>
            <a:ext cx="7167941" cy="432048"/>
          </a:xfrm>
        </p:spPr>
        <p:txBody>
          <a:bodyPr/>
          <a:lstStyle/>
          <a:p>
            <a:pPr algn="ctr"/>
            <a:r>
              <a:rPr lang="pl-PL" altLang="pl-PL" sz="1400" b="1" dirty="0">
                <a:latin typeface="Arial" panose="020B0604020202020204" pitchFamily="34" charset="0"/>
                <a:cs typeface="Arial" panose="020B0604020202020204" pitchFamily="34" charset="0"/>
              </a:rPr>
              <a:t>Struktura próby badawczej</a:t>
            </a:r>
            <a:endParaRPr lang="pl-PL" sz="1400" dirty="0"/>
          </a:p>
        </p:txBody>
      </p:sp>
      <p:pic>
        <p:nvPicPr>
          <p:cNvPr id="9" name="Symbol zastępczy zawartości 8">
            <a:extLst>
              <a:ext uri="{FF2B5EF4-FFF2-40B4-BE49-F238E27FC236}">
                <a16:creationId xmlns:a16="http://schemas.microsoft.com/office/drawing/2014/main" xmlns="" id="{20B6C06D-F390-DFAC-1E3A-19677CF60E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35696" y="1059582"/>
            <a:ext cx="4896543" cy="4065836"/>
          </a:xfrm>
        </p:spPr>
      </p:pic>
    </p:spTree>
    <p:extLst>
      <p:ext uri="{BB962C8B-B14F-4D97-AF65-F5344CB8AC3E}">
        <p14:creationId xmlns:p14="http://schemas.microsoft.com/office/powerpoint/2010/main" val="32541636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38479E5-4C1B-0E40-82BA-34F0E42D77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xmlns="" id="{7E615A51-8686-BB55-877F-F70931048A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80776" y="1347614"/>
            <a:ext cx="5760640" cy="3025470"/>
          </a:xfrm>
        </p:spPr>
      </p:pic>
      <p:sp>
        <p:nvSpPr>
          <p:cNvPr id="3" name="Tytuł 2">
            <a:extLst>
              <a:ext uri="{FF2B5EF4-FFF2-40B4-BE49-F238E27FC236}">
                <a16:creationId xmlns:a16="http://schemas.microsoft.com/office/drawing/2014/main" xmlns="" id="{69528353-4835-9383-9403-719353361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altLang="pl-PL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Bahnschrift SemiBold" pitchFamily="34" charset="0"/>
              </a:rPr>
              <a:t>Wyniki badań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754604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66A2CB7-7906-5707-30FD-B732049A03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1E7F5DB5-9221-AEE8-1855-4B2CDD3D34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pl-PL" sz="1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Bahnschrift SemiBold" pitchFamily="34" charset="0"/>
              </a:rPr>
              <a:t>Wyniki badań - </a:t>
            </a:r>
            <a:r>
              <a:rPr lang="pl-PL" sz="1600" b="1" dirty="0">
                <a:effectLst/>
              </a:rPr>
              <a:t>Opinie respondentów dotyczące wykreowanego w mediach obrazu STAROŚCI w badanych kohortach wiekowych</a:t>
            </a:r>
            <a:r>
              <a:rPr lang="pl-PL" altLang="pl-PL" sz="1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Bahnschrift SemiBold" pitchFamily="34" charset="0"/>
              </a:rPr>
              <a:t/>
            </a:r>
            <a:br>
              <a:rPr lang="pl-PL" altLang="pl-PL" sz="1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Bahnschrift SemiBold" pitchFamily="34" charset="0"/>
              </a:rPr>
            </a:br>
            <a:endParaRPr lang="pl-PL" sz="1600" dirty="0"/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xmlns="" id="{259EB156-217C-0B51-FDAF-207F1262FD2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259632" y="1347614"/>
            <a:ext cx="6283424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7831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B11C50A-AEB4-D454-B8FB-65A1CA7C4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xmlns="" id="{D57CDC99-000C-32A3-70F3-ABF36047C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altLang="pl-PL" sz="1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Bahnschrift SemiBold" pitchFamily="34" charset="0"/>
              </a:rPr>
              <a:t>Wyniki badań – </a:t>
            </a:r>
            <a:r>
              <a:rPr lang="pl-PL" sz="1400" b="1" dirty="0">
                <a:effectLst/>
              </a:rPr>
              <a:t>Opinie respondentów dotyczące wyobrażenia własnej STAROŚCI w badanych kohortach wiekowych</a:t>
            </a:r>
            <a:endParaRPr lang="pl-PL" sz="1400" dirty="0"/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xmlns="" id="{1B5E5B3C-E90D-D28A-ADC2-9CA5D11275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4496" y="1458913"/>
            <a:ext cx="6449832" cy="2965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613190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501</TotalTime>
  <Words>515</Words>
  <Application>Microsoft Office PowerPoint</Application>
  <PresentationFormat>Pokaz na ekranie (16:9)</PresentationFormat>
  <Paragraphs>47</Paragraphs>
  <Slides>14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14</vt:i4>
      </vt:variant>
    </vt:vector>
  </HeadingPairs>
  <TitlesOfParts>
    <vt:vector size="15" baseType="lpstr">
      <vt:lpstr>Motyw pakietu Office</vt:lpstr>
      <vt:lpstr>Percepcja zabezpieczenia dochodów na starość Postawy studentów wobec ryzyka  starości  Przygotowano jako część projektu  w ramach programu Potencjał: „Międzypokoleniowy dialog o zabezpieczeniu starości” </vt:lpstr>
      <vt:lpstr>Motyw</vt:lpstr>
      <vt:lpstr>Wyniki badań PAPI – Postawy studentów wobec ryzyka zabezpieczenia starości respondenci wg płci N=1126 studentów studiów ekonomicznych oraz administracyjnych </vt:lpstr>
      <vt:lpstr>Metodyka badań</vt:lpstr>
      <vt:lpstr>Pytania ankietowe</vt:lpstr>
      <vt:lpstr>Struktura próby badawczej</vt:lpstr>
      <vt:lpstr>Wyniki badań</vt:lpstr>
      <vt:lpstr>Wyniki badań - Opinie respondentów dotyczące wykreowanego w mediach obrazu STAROŚCI w badanych kohortach wiekowych </vt:lpstr>
      <vt:lpstr>Wyniki badań – Opinie respondentów dotyczące wyobrażenia własnej STAROŚCI w badanych kohortach wiekowych</vt:lpstr>
      <vt:lpstr>Opinie respondentów na temat wydatku 300 tys. zł w wieku 45 lat w badanych kohortach wiekowych</vt:lpstr>
      <vt:lpstr>Konkluzje </vt:lpstr>
      <vt:lpstr>Wnioski</vt:lpstr>
      <vt:lpstr>Dziękuję za uwagę</vt:lpstr>
      <vt:lpstr>Prezentacja programu PowerPoint</vt:lpstr>
    </vt:vector>
  </TitlesOfParts>
  <Company>ZUS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Łapińska, Joanna</dc:creator>
  <cp:lastModifiedBy>Szaruga, Aleksandra</cp:lastModifiedBy>
  <cp:revision>19</cp:revision>
  <dcterms:created xsi:type="dcterms:W3CDTF">2025-05-21T06:02:16Z</dcterms:created>
  <dcterms:modified xsi:type="dcterms:W3CDTF">2025-06-10T12:54:42Z</dcterms:modified>
</cp:coreProperties>
</file>