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57" r:id="rId10"/>
    <p:sldId id="313" r:id="rId11"/>
    <p:sldId id="323" r:id="rId12"/>
    <p:sldId id="320" r:id="rId13"/>
    <p:sldId id="358" r:id="rId14"/>
    <p:sldId id="359" r:id="rId15"/>
    <p:sldId id="311" r:id="rId16"/>
    <p:sldId id="343" r:id="rId17"/>
    <p:sldId id="345" r:id="rId18"/>
    <p:sldId id="350" r:id="rId19"/>
    <p:sldId id="306" r:id="rId20"/>
    <p:sldId id="305" r:id="rId21"/>
    <p:sldId id="328" r:id="rId22"/>
    <p:sldId id="322" r:id="rId23"/>
    <p:sldId id="360" r:id="rId24"/>
    <p:sldId id="361" r:id="rId25"/>
    <p:sldId id="325" r:id="rId26"/>
    <p:sldId id="332" r:id="rId27"/>
    <p:sldId id="333" r:id="rId28"/>
    <p:sldId id="334" r:id="rId29"/>
    <p:sldId id="335" r:id="rId30"/>
    <p:sldId id="336" r:id="rId31"/>
    <p:sldId id="362" r:id="rId32"/>
    <p:sldId id="371" r:id="rId33"/>
    <p:sldId id="302" r:id="rId3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814"/>
    <a:srgbClr val="72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1" autoAdjust="0"/>
    <p:restoredTop sz="93369" autoAdjust="0"/>
  </p:normalViewPr>
  <p:slideViewPr>
    <p:cSldViewPr>
      <p:cViewPr>
        <p:scale>
          <a:sx n="101" d="100"/>
          <a:sy n="101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0D795D-8856-42B4-AE80-9E87BFA29824}" type="datetimeFigureOut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10C089-F1FC-4429-89D3-6F75A89DC3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8619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DF89-E165-4108-8794-FB1EAADB3DC9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FB3A-F4B6-4BD1-BF24-F236F6814D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B6A1-94E5-4655-91A5-67DC3B5CD48A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E879-F2CA-40B1-8ACD-775AC55DF0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7AC4-A919-4C41-A1B1-D0EBB2A77606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0E88-84CE-4D3B-AE23-DF46946223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DE28-9851-46F4-917F-F19FFB08AFDA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1CDA-933D-44E5-BB2A-8F887A77B8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A5F8-348C-4D74-903C-349B45A5E469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D347-951D-4948-AA5A-40BF1D4860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8B9F-CE3D-4444-A0CD-67982DC9CEB1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ADD5-6D95-4EC4-B395-3653BF4F9A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926C-A605-4CBD-BA9D-2C4B8CA721D2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CE23-E74F-44BC-9359-3DFC02C34A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AD55-F036-4433-BF0B-A36B6159ABAC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EAB-C22C-4563-B3D1-8EC5818009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4F05-E895-4483-8BA4-FF5FD4F404C2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3FA8-A143-4425-8209-43CFBB8793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9A13-C5C4-4026-8DB5-66DA888D59DF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CDCF-B557-4D5F-8028-C391A9E599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37EC-BBA7-4977-97BA-F4A3C931A517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0232-5ABB-433C-8126-10B36A26AD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F80728-CDBF-4C5F-B30D-B6E268691C64}" type="datetime1">
              <a:rPr lang="pl-PL"/>
              <a:pPr>
                <a:defRPr/>
              </a:pPr>
              <a:t>2015-08-20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Gdańsk 15-17.10.2013 r.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4F915B-2907-486A-AC99-C52AB42894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75676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Pawel\Desktop\ZUS\obrazki\01_belka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4900"/>
            <a:ext cx="5699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2700338" y="6237288"/>
            <a:ext cx="4524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600" b="1">
              <a:latin typeface="Calibri" pitchFamily="34" charset="0"/>
            </a:endParaRPr>
          </a:p>
        </p:txBody>
      </p:sp>
      <p:sp>
        <p:nvSpPr>
          <p:cNvPr id="14342" name="pole tekstowe 1"/>
          <p:cNvSpPr txBox="1">
            <a:spLocks noChangeArrowheads="1"/>
          </p:cNvSpPr>
          <p:nvPr/>
        </p:nvSpPr>
        <p:spPr bwMode="auto">
          <a:xfrm>
            <a:off x="5699125" y="333375"/>
            <a:ext cx="3049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3" name="Symbol zastępczy stopki 3"/>
          <p:cNvSpPr txBox="1">
            <a:spLocks noGrp="1"/>
          </p:cNvSpPr>
          <p:nvPr/>
        </p:nvSpPr>
        <p:spPr bwMode="auto">
          <a:xfrm>
            <a:off x="323850" y="6165850"/>
            <a:ext cx="4032250" cy="40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0" y="2997200"/>
            <a:ext cx="755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Zamiana z urzędu renty z tytułu niezdolności do pracy na emeryturę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0" y="3573463"/>
            <a:ext cx="56515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Elżbieta Łozińska</a:t>
            </a:r>
          </a:p>
          <a:p>
            <a:r>
              <a:rPr lang="pl-PL"/>
              <a:t>Izabela Tomczyk</a:t>
            </a:r>
          </a:p>
          <a:p>
            <a:r>
              <a:rPr lang="pl-PL" sz="1600"/>
              <a:t>Członkowie Zespołu badawczego do spraw analiz systemu ubezpieczeń społecznych</a:t>
            </a:r>
            <a:r>
              <a:rPr lang="pl-PL"/>
              <a:t>  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447675" y="6208713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Warszawa, 11 grudnia 2013 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ytuł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22534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95288" y="1125538"/>
            <a:ext cx="80946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/>
              <a:t>Liczba osób w wieku 59 lat (kobiety) / 64 lata (mężczyźni) pobierających rentę z</a:t>
            </a:r>
          </a:p>
          <a:p>
            <a:r>
              <a:rPr lang="pl-PL" sz="1600" b="1"/>
              <a:t> tytułu niezdolności do pracy (bez rent wypadkowych i rent inwalidów wojennych</a:t>
            </a:r>
          </a:p>
          <a:p>
            <a:r>
              <a:rPr lang="pl-PL" sz="1600" b="1"/>
              <a:t> lub wojskowych), które w następnym roku potencjalnie staną się emerytami </a:t>
            </a:r>
          </a:p>
          <a:p>
            <a:r>
              <a:rPr lang="pl-PL" sz="1600" b="1"/>
              <a:t>z urzędu, a liczba osób, które w danym roku zaczęły pobierać emeryturę z urzędu:</a:t>
            </a:r>
            <a:br>
              <a:rPr lang="pl-PL" sz="1600" b="1"/>
            </a:br>
            <a:r>
              <a:rPr lang="pl-PL" sz="1600" b="1"/>
              <a:t/>
            </a:r>
            <a:br>
              <a:rPr lang="pl-PL" sz="1600" b="1"/>
            </a:br>
            <a:endParaRPr lang="pl-PL" sz="1600" b="1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79388" y="5734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23560" name="Text Box 89"/>
          <p:cNvSpPr txBox="1">
            <a:spLocks noChangeArrowheads="1"/>
          </p:cNvSpPr>
          <p:nvPr/>
        </p:nvSpPr>
        <p:spPr bwMode="auto">
          <a:xfrm>
            <a:off x="611188" y="5667375"/>
            <a:ext cx="7067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Liczba osób, którym w poszczególnych latach przyznano emerytury </a:t>
            </a:r>
          </a:p>
          <a:p>
            <a:r>
              <a:rPr lang="pl-PL"/>
              <a:t>z urzędu, utrzymuje się na zbliżonym poziomie  powyżej 97 %.</a:t>
            </a:r>
          </a:p>
          <a:p>
            <a:endParaRPr lang="pl-PL"/>
          </a:p>
          <a:p>
            <a:endParaRPr lang="pl-PL"/>
          </a:p>
        </p:txBody>
      </p:sp>
      <p:pic>
        <p:nvPicPr>
          <p:cNvPr id="23561" name="Picture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2420938"/>
            <a:ext cx="52562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"/>
            <a:ext cx="69484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613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79388" y="1196975"/>
            <a:ext cx="8045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Emerytury z urzędu wypłacane w XII 2012 r. wg płci i sposobu obliczenia</a:t>
            </a:r>
            <a:r>
              <a:rPr lang="pl-PL"/>
              <a:t/>
            </a:r>
            <a:br>
              <a:rPr lang="pl-PL"/>
            </a:br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179388" y="1773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0" y="8572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sz="10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pl-PL"/>
          </a:p>
        </p:txBody>
      </p:sp>
      <p:pic>
        <p:nvPicPr>
          <p:cNvPr id="24587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773238"/>
            <a:ext cx="7848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24582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0" y="981075"/>
            <a:ext cx="860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Struktura wg wieku i płci osób pobierających emerytury z urzędu w XII 2012 r.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592138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376238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25612" name="Rectangle 18"/>
          <p:cNvSpPr>
            <a:spLocks noChangeArrowheads="1"/>
          </p:cNvSpPr>
          <p:nvPr/>
        </p:nvSpPr>
        <p:spPr bwMode="auto">
          <a:xfrm>
            <a:off x="0" y="166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2561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12875"/>
            <a:ext cx="8534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26630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84313"/>
            <a:ext cx="8459788" cy="47323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250825" y="1052513"/>
            <a:ext cx="8383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Emerytury z urzędu wypłacane w XII 2012 r. wg płci i wysokości (bez dodatków)</a:t>
            </a:r>
            <a:r>
              <a:rPr lang="pl-PL"/>
              <a:t> - ogółem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26630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250825" y="908050"/>
            <a:ext cx="743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Emerytury z urzędu wypłacane w XII 2012 r. wg płci i wysokości (bez dodatków)</a:t>
            </a:r>
            <a:r>
              <a:rPr lang="pl-PL"/>
              <a:t> </a:t>
            </a:r>
          </a:p>
          <a:p>
            <a:r>
              <a:rPr lang="pl-PL"/>
              <a:t>na tle emerytur ogółem </a:t>
            </a:r>
          </a:p>
        </p:txBody>
      </p:sp>
      <p:pic>
        <p:nvPicPr>
          <p:cNvPr id="2765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557338"/>
            <a:ext cx="86423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388"/>
            <a:ext cx="73533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ytuł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28677" name="Symbol zastępczy zawartości 2"/>
          <p:cNvSpPr>
            <a:spLocks noGrp="1"/>
          </p:cNvSpPr>
          <p:nvPr>
            <p:ph idx="1"/>
          </p:nvPr>
        </p:nvSpPr>
        <p:spPr>
          <a:xfrm>
            <a:off x="250825" y="836613"/>
            <a:ext cx="8559800" cy="5251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pl-PL" sz="12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sz="1200" b="1" smtClean="0">
                <a:latin typeface="Arial" charset="0"/>
                <a:cs typeface="Arial" charset="0"/>
              </a:rPr>
              <a:t>Emerytury z urzędu wypłacane w XII 2012 r. wg płci i stażu (bez hipotetycznego) - ogółem</a:t>
            </a:r>
          </a:p>
        </p:txBody>
      </p:sp>
      <p:sp>
        <p:nvSpPr>
          <p:cNvPr id="28678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195263" y="1258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2868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484313"/>
            <a:ext cx="860425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388" y="1412875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250825" y="1341438"/>
            <a:ext cx="8088313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1600"/>
          </a:p>
          <a:p>
            <a:r>
              <a:rPr lang="pl-PL" b="1"/>
              <a:t>Emerytury z urzędu wypłacane wg starych zasad</a:t>
            </a:r>
            <a:endParaRPr lang="pl-PL" sz="1600" b="1"/>
          </a:p>
          <a:p>
            <a:endParaRPr lang="pl-PL" sz="1600" b="1"/>
          </a:p>
          <a:p>
            <a:r>
              <a:rPr lang="pl-PL"/>
              <a:t> Według starych zasad emerytury z urzędu: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przysługują  </a:t>
            </a:r>
            <a:r>
              <a:rPr lang="pl-PL" sz="1600"/>
              <a:t>osobom urodzonym przed 1 stycznia 1949 r. 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niezależnie od tego czy posiadają wymagany staż ubezpieczeniowy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oblicza się na podstawie  art. 53 i 56 ustawy emerytalnej</a:t>
            </a:r>
            <a:endParaRPr lang="pl-PL" sz="1600"/>
          </a:p>
          <a:p>
            <a:pPr>
              <a:buFont typeface="Wingdings" pitchFamily="2" charset="2"/>
              <a:buChar char="ü"/>
            </a:pPr>
            <a:r>
              <a:rPr lang="pl-PL" sz="1600"/>
              <a:t> ustala się na podstawie dokumentacji znajdującej się w</a:t>
            </a:r>
          </a:p>
          <a:p>
            <a:r>
              <a:rPr lang="pl-PL" sz="1600"/>
              <a:t>    aktach rentowych, według wariantu najkorzystniejszego dla świadczeniobiorcy </a:t>
            </a:r>
          </a:p>
          <a:p>
            <a:endParaRPr lang="pl-PL" sz="1600" b="1"/>
          </a:p>
          <a:p>
            <a:r>
              <a:rPr lang="pl-PL" sz="1600"/>
              <a:t> Według starych zasad ustala się  ponownie wysokość emerytury z urzędu osobom: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urodzonym po dniu 31 grudnia 1948 r., a przed dniem 1 stycznia 1969 r. 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spełniającym  warunki do wcześniejszej  emerytury, które nie wystąpiły z wnioskiem o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 tę emeryturę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występującym  z wnioskiem o ustalenie emerytury z urzędu wg. starych zasad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 po  przyznaniu emerytury z urzędu na  nowych zasadach </a:t>
            </a:r>
          </a:p>
          <a:p>
            <a:endParaRPr lang="pl-PL" sz="1600" b="1"/>
          </a:p>
          <a:p>
            <a:endParaRPr lang="pl-PL" sz="1600"/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250825" y="5084763"/>
            <a:ext cx="808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30725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1606550"/>
            <a:ext cx="8559800" cy="5251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800" smtClean="0">
                <a:latin typeface="Arial" charset="0"/>
              </a:rPr>
              <a:t>Do emerytury przyznanej z urzędu mają zastosowanie przepisy dotyczące ponownego ustalania wysokości świadczeń określone w art.109 ustawy emerytalnej – podstawa wymiaru emerytury ustalonej z urzędu może być obliczona: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sz="1800" smtClean="0">
                <a:latin typeface="Arial" charset="0"/>
              </a:rPr>
              <a:t> od podstawy wymiaru składek z zastosowaniem art.110 i 111 ustawy                   emerytalnej</a:t>
            </a:r>
          </a:p>
          <a:p>
            <a:pPr marL="0" indent="0">
              <a:buFont typeface="Wingdings" pitchFamily="2" charset="2"/>
              <a:buChar char="ü"/>
            </a:pPr>
            <a:r>
              <a:rPr lang="pl-PL" sz="1800" smtClean="0">
                <a:latin typeface="Arial" charset="0"/>
              </a:rPr>
              <a:t> poprzez doliczenie dodatkowo udowodnionego okresu składkowego i          nieskładkowego, na zasadach określonych w art. 112 i 113 ustawy emerytalnej. </a:t>
            </a:r>
            <a:endParaRPr lang="pl-PL" sz="1800" b="1" smtClean="0">
              <a:latin typeface="Arial" charset="0"/>
            </a:endParaRPr>
          </a:p>
          <a:p>
            <a:pPr marL="0" indent="0"/>
            <a:endParaRPr lang="pl-PL" sz="1800" smtClean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pl-PL" sz="1800" smtClean="0">
                <a:latin typeface="Arial" charset="0"/>
              </a:rPr>
              <a:t>Jak wniosek o ponowne ustalenie wysokości emerytury traktuje się również wniosek o emeryturę złożony po przyznaniu emerytury z urzędu </a:t>
            </a:r>
          </a:p>
          <a:p>
            <a:pPr marL="0" indent="0">
              <a:buFont typeface="Arial" charset="0"/>
              <a:buNone/>
            </a:pPr>
            <a:endParaRPr lang="pl-PL" sz="1800" smtClean="0">
              <a:latin typeface="Arial" charset="0"/>
            </a:endParaRPr>
          </a:p>
        </p:txBody>
      </p:sp>
      <p:sp>
        <p:nvSpPr>
          <p:cNvPr id="30726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1749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559800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sz="1200" b="1" smtClean="0">
                <a:latin typeface="Arial" charset="0"/>
                <a:cs typeface="Arial" charset="0"/>
              </a:rPr>
              <a:t>Emerytury z urzędu wypłacane w XII 2012 r. – stary system</a:t>
            </a:r>
          </a:p>
        </p:txBody>
      </p:sp>
      <p:sp>
        <p:nvSpPr>
          <p:cNvPr id="31750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250825" y="112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0" y="446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0" y="3644900"/>
            <a:ext cx="28432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55,3 % stanowiły emerytury osób legitymujących się stażem krótszym od </a:t>
            </a:r>
          </a:p>
          <a:p>
            <a:r>
              <a:rPr lang="pl-PL"/>
              <a:t>wymaganego - w przypadku mężczyzn było to 46,6%, w przypadku kobiet – 62,8%.</a:t>
            </a:r>
            <a:endParaRPr lang="pl-PL" b="1"/>
          </a:p>
          <a:p>
            <a:endParaRPr lang="pl-PL"/>
          </a:p>
        </p:txBody>
      </p:sp>
      <p:pic>
        <p:nvPicPr>
          <p:cNvPr id="3175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981075"/>
            <a:ext cx="6405562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962275"/>
            <a:ext cx="6248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33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ytuł 1"/>
          <p:cNvSpPr>
            <a:spLocks noGrp="1"/>
          </p:cNvSpPr>
          <p:nvPr>
            <p:ph type="title"/>
          </p:nvPr>
        </p:nvSpPr>
        <p:spPr>
          <a:xfrm>
            <a:off x="565150" y="765175"/>
            <a:ext cx="8578850" cy="533400"/>
          </a:xfrm>
        </p:spPr>
        <p:txBody>
          <a:bodyPr/>
          <a:lstStyle/>
          <a:p>
            <a:pPr algn="l" eaLnBrk="1" hangingPunct="1"/>
            <a:r>
              <a:rPr lang="pl-PL" sz="1200" b="1" smtClean="0">
                <a:latin typeface="Arial" charset="0"/>
              </a:rPr>
              <a:t>Emerytury z urzędu wypłacane w XII 2012 r. wg płci i roku przyznania – stary system</a:t>
            </a:r>
            <a:endParaRPr lang="pl-PL" sz="2500" b="1" smtClean="0"/>
          </a:p>
        </p:txBody>
      </p:sp>
      <p:sp>
        <p:nvSpPr>
          <p:cNvPr id="32774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2" name="pole tekstowe 3"/>
          <p:cNvSpPr txBox="1">
            <a:spLocks noChangeArrowheads="1"/>
          </p:cNvSpPr>
          <p:nvPr/>
        </p:nvSpPr>
        <p:spPr bwMode="auto">
          <a:xfrm>
            <a:off x="611188" y="62388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2775" name="pole tekstowe 10"/>
          <p:cNvSpPr txBox="1">
            <a:spLocks noChangeArrowheads="1"/>
          </p:cNvSpPr>
          <p:nvPr/>
        </p:nvSpPr>
        <p:spPr bwMode="auto">
          <a:xfrm>
            <a:off x="1476375" y="561975"/>
            <a:ext cx="4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447675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277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32778" name="Rectangle 15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3277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84313"/>
            <a:ext cx="84597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850" y="1130300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539750" y="1125538"/>
            <a:ext cx="465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Emerytury z urzędu przyznaje się od 2006 r.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468313" y="1628775"/>
            <a:ext cx="835183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Cel główny wprowadzenia emerytur z urzędu  -  uporządkowanie systemu </a:t>
            </a:r>
          </a:p>
          <a:p>
            <a:r>
              <a:rPr lang="pl-PL"/>
              <a:t>emerytalnego, przy przyjęciu założenia: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renty  jako  świadczenie wypłacane w sytuacji wystąpienia ryzyka niezdolności </a:t>
            </a:r>
          </a:p>
          <a:p>
            <a:r>
              <a:rPr lang="pl-PL"/>
              <a:t>   do pracy osób w wieku przedemerytalnym:</a:t>
            </a:r>
          </a:p>
          <a:p>
            <a:r>
              <a:rPr lang="pl-PL"/>
              <a:t>   -  osoby pobierające renty z tytułu niezdolności  do pracy, po osiągnięciu </a:t>
            </a:r>
          </a:p>
          <a:p>
            <a:r>
              <a:rPr lang="pl-PL"/>
              <a:t>      wieku emerytalnego, pomimo poprawy stanu zdrowia , nie wracają</a:t>
            </a:r>
          </a:p>
          <a:p>
            <a:r>
              <a:rPr lang="pl-PL"/>
              <a:t>      na rynek pracy  </a:t>
            </a:r>
          </a:p>
          <a:p>
            <a:r>
              <a:rPr lang="pl-PL"/>
              <a:t>   - aktywizacja zawodowa osób niepełnosprawnych w wieku emerytalnym</a:t>
            </a:r>
          </a:p>
          <a:p>
            <a:r>
              <a:rPr lang="pl-PL"/>
              <a:t>      jest nieuzasadniona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emerytury jako świadczenie wypłacane osobom, które osiągnęły wiek </a:t>
            </a:r>
          </a:p>
          <a:p>
            <a:r>
              <a:rPr lang="pl-PL"/>
              <a:t>   emerytalny</a:t>
            </a:r>
          </a:p>
          <a:p>
            <a:endParaRPr lang="pl-PL"/>
          </a:p>
          <a:p>
            <a:r>
              <a:rPr lang="pl-PL"/>
              <a:t>Konsekwencja dodatkowa: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zmniejszenie niekorzystnej relacji rant do emerytur</a:t>
            </a:r>
          </a:p>
          <a:p>
            <a:pPr>
              <a:buFont typeface="Wingdings" pitchFamily="2" charset="2"/>
              <a:buNone/>
            </a:pP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088"/>
            <a:ext cx="73215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ytuł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498475"/>
          </a:xfrm>
        </p:spPr>
        <p:txBody>
          <a:bodyPr/>
          <a:lstStyle/>
          <a:p>
            <a:pPr algn="l" eaLnBrk="1" hangingPunct="1"/>
            <a:r>
              <a:rPr lang="pl-PL" sz="1200" b="1" smtClean="0">
                <a:latin typeface="Arial" charset="0"/>
              </a:rPr>
              <a:t>Emerytury z urzędu wypłacane w XII 2012 r. wg płci i roku przyznania – stary system</a:t>
            </a:r>
            <a:endParaRPr lang="pl-PL" sz="2500" b="1" smtClean="0"/>
          </a:p>
        </p:txBody>
      </p:sp>
      <p:sp>
        <p:nvSpPr>
          <p:cNvPr id="33798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31775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pic>
        <p:nvPicPr>
          <p:cNvPr id="3380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25538"/>
            <a:ext cx="64087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4575" y="3895725"/>
            <a:ext cx="6829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AutoShape 14"/>
          <p:cNvSpPr>
            <a:spLocks noChangeArrowheads="1"/>
          </p:cNvSpPr>
          <p:nvPr/>
        </p:nvSpPr>
        <p:spPr bwMode="auto">
          <a:xfrm rot="10800000">
            <a:off x="6011863" y="2205038"/>
            <a:ext cx="719137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3803" name="Text Box 24"/>
          <p:cNvSpPr txBox="1">
            <a:spLocks noChangeArrowheads="1"/>
          </p:cNvSpPr>
          <p:nvPr/>
        </p:nvSpPr>
        <p:spPr bwMode="auto">
          <a:xfrm>
            <a:off x="6769100" y="20605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Bez wymaganego stażu</a:t>
            </a:r>
          </a:p>
        </p:txBody>
      </p:sp>
      <p:sp>
        <p:nvSpPr>
          <p:cNvPr id="33804" name="Text Box 26"/>
          <p:cNvSpPr txBox="1">
            <a:spLocks noChangeArrowheads="1"/>
          </p:cNvSpPr>
          <p:nvPr/>
        </p:nvSpPr>
        <p:spPr bwMode="auto">
          <a:xfrm>
            <a:off x="10456863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3805" name="AutoShape 27"/>
          <p:cNvSpPr>
            <a:spLocks noChangeArrowheads="1"/>
          </p:cNvSpPr>
          <p:nvPr/>
        </p:nvSpPr>
        <p:spPr bwMode="auto">
          <a:xfrm>
            <a:off x="1547813" y="5157788"/>
            <a:ext cx="719137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3806" name="Text Box 28"/>
          <p:cNvSpPr txBox="1">
            <a:spLocks noChangeArrowheads="1"/>
          </p:cNvSpPr>
          <p:nvPr/>
        </p:nvSpPr>
        <p:spPr bwMode="auto">
          <a:xfrm>
            <a:off x="0" y="4868863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Z wymaganym stażem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ytuł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04825"/>
          </a:xfrm>
        </p:spPr>
        <p:txBody>
          <a:bodyPr/>
          <a:lstStyle/>
          <a:p>
            <a:pPr algn="l" eaLnBrk="1" hangingPunct="1"/>
            <a:r>
              <a:rPr lang="pl-PL" sz="1200" b="1" smtClean="0">
                <a:latin typeface="Arial" charset="0"/>
              </a:rPr>
              <a:t>Emerytury z urzędu wypłacane w XII 2012 r. wg płci i stażu (bez stażu hipotetycznego) – bez wymaganego stażu</a:t>
            </a:r>
            <a:endParaRPr lang="pl-PL" sz="2800" b="1" smtClean="0"/>
          </a:p>
        </p:txBody>
      </p:sp>
      <p:sp>
        <p:nvSpPr>
          <p:cNvPr id="35846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31775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0" y="463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3482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68413"/>
            <a:ext cx="6553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179388" y="5299075"/>
            <a:ext cx="87852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600"/>
              <a:t>mężczyźni 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-  prawie połowa osiągnęła staż 18 lat i więcej,  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-  dominującą długością stażu było 23 lata (7,6% ) 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kobiety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 - prawie połowa osiągnęła staż 12 lat i mniej, </a:t>
            </a:r>
          </a:p>
          <a:p>
            <a:r>
              <a:rPr lang="pl-PL" sz="1600"/>
              <a:t>    - dominującą długością stażu było 10 lat.</a:t>
            </a:r>
          </a:p>
        </p:txBody>
      </p:sp>
      <p:sp>
        <p:nvSpPr>
          <p:cNvPr id="34827" name="Text Box 8"/>
          <p:cNvSpPr txBox="1">
            <a:spLocks noChangeArrowheads="1"/>
          </p:cNvSpPr>
          <p:nvPr/>
        </p:nvSpPr>
        <p:spPr bwMode="auto">
          <a:xfrm>
            <a:off x="6516688" y="3213100"/>
            <a:ext cx="26273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/>
              <a:t>W XII 2012 r. emerytury z urzędu, bez wymaganego stażu: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 o stażu wynoszącym 5 lat i mniej stanowiły  ogółem 6,6%: 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  - w przypadku mężczyzn - 4,7%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  - w przypadku kobiet – 7,7%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  o dominującym stażu - 15 lat – stanowiły 6,7%.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ytuł 1"/>
          <p:cNvSpPr>
            <a:spLocks noGrp="1"/>
          </p:cNvSpPr>
          <p:nvPr>
            <p:ph type="title"/>
          </p:nvPr>
        </p:nvSpPr>
        <p:spPr>
          <a:xfrm>
            <a:off x="179388" y="908050"/>
            <a:ext cx="8229600" cy="360363"/>
          </a:xfrm>
        </p:spPr>
        <p:txBody>
          <a:bodyPr/>
          <a:lstStyle/>
          <a:p>
            <a:pPr algn="l" eaLnBrk="1" hangingPunct="1"/>
            <a:r>
              <a:rPr lang="pl-PL" sz="1200" b="1" smtClean="0">
                <a:latin typeface="Arial" charset="0"/>
              </a:rPr>
              <a:t>Emerytury z urzędu wypłacane w XII 2012 r. wg płci i stażu ( bez hipotetycznego) – z wymaganym stażem</a:t>
            </a:r>
          </a:p>
        </p:txBody>
      </p:sp>
      <p:sp>
        <p:nvSpPr>
          <p:cNvPr id="37894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37623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250825" y="5299075"/>
            <a:ext cx="80851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Struktura wg stażu osób</a:t>
            </a:r>
            <a:r>
              <a:rPr lang="pl-PL" sz="1600" b="1"/>
              <a:t> </a:t>
            </a:r>
            <a:r>
              <a:rPr lang="pl-PL" sz="1600"/>
              <a:t>pobierających</a:t>
            </a:r>
            <a:r>
              <a:rPr lang="pl-PL" sz="1600" b="1"/>
              <a:t> </a:t>
            </a:r>
            <a:r>
              <a:rPr lang="pl-PL" sz="1600"/>
              <a:t>w XII 2012 r. emerytury z urzędu, z wymaganym</a:t>
            </a:r>
          </a:p>
          <a:p>
            <a:r>
              <a:rPr lang="pl-PL" sz="1600"/>
              <a:t>stażem: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stażem wynoszącym 20 lat i mniej legitymowało się 6,6% osób , w przypadku</a:t>
            </a:r>
          </a:p>
          <a:p>
            <a:r>
              <a:rPr lang="pl-PL" sz="1600"/>
              <a:t>   mężczyzn -  0,1%, w przypadku kobiet – 14,7%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największy odsetek osób legitymował się stażem 30 lat i więcej (45,5%), mężczyźni 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- 63,3% , kobiety – 23,5%</a:t>
            </a:r>
          </a:p>
        </p:txBody>
      </p:sp>
      <p:pic>
        <p:nvPicPr>
          <p:cNvPr id="3585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341438"/>
            <a:ext cx="6121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ytuł 1"/>
          <p:cNvSpPr>
            <a:spLocks noGrp="1"/>
          </p:cNvSpPr>
          <p:nvPr>
            <p:ph type="title" idx="4294967295"/>
          </p:nvPr>
        </p:nvSpPr>
        <p:spPr>
          <a:xfrm>
            <a:off x="179388" y="908050"/>
            <a:ext cx="8229600" cy="360363"/>
          </a:xfrm>
        </p:spPr>
        <p:txBody>
          <a:bodyPr/>
          <a:lstStyle/>
          <a:p>
            <a:pPr algn="l" eaLnBrk="1" hangingPunct="1"/>
            <a:r>
              <a:rPr lang="pl-PL" sz="1200" b="1" smtClean="0">
                <a:latin typeface="Arial" charset="0"/>
              </a:rPr>
              <a:t>Emerytury z urzędu wypłacane w XII 2012 r. wg płci i wysokości – udział % emerytur wypłacanych w wysokości gwarantowanej renty – stary system</a:t>
            </a:r>
          </a:p>
        </p:txBody>
      </p:sp>
      <p:sp>
        <p:nvSpPr>
          <p:cNvPr id="37894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37623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12875"/>
            <a:ext cx="8135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ytuł 1"/>
          <p:cNvSpPr>
            <a:spLocks noGrp="1"/>
          </p:cNvSpPr>
          <p:nvPr>
            <p:ph type="title" idx="4294967295"/>
          </p:nvPr>
        </p:nvSpPr>
        <p:spPr>
          <a:xfrm>
            <a:off x="179388" y="908050"/>
            <a:ext cx="8229600" cy="360363"/>
          </a:xfrm>
        </p:spPr>
        <p:txBody>
          <a:bodyPr/>
          <a:lstStyle/>
          <a:p>
            <a:pPr algn="l" eaLnBrk="1" hangingPunct="1"/>
            <a:r>
              <a:rPr lang="pl-PL" sz="1200" b="1" smtClean="0">
                <a:latin typeface="Arial" charset="0"/>
              </a:rPr>
              <a:t>Emerytury z urzędu wypłacane w XII 2012 r. wg płci i wysokości – stary system</a:t>
            </a:r>
          </a:p>
        </p:txBody>
      </p:sp>
      <p:sp>
        <p:nvSpPr>
          <p:cNvPr id="37894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7623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3789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341438"/>
            <a:ext cx="82804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052513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Symbol zastępczy stopki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800" b="1">
              <a:solidFill>
                <a:schemeClr val="tx1"/>
              </a:solidFill>
            </a:endParaRP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376238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468313" y="836613"/>
            <a:ext cx="7724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/>
              <a:t>Emerytury z urzędu wypłacane w XII 2012 r. wg płci i wysokości bez dodatków</a:t>
            </a:r>
          </a:p>
          <a:p>
            <a:r>
              <a:rPr lang="pl-PL" sz="1600" b="1"/>
              <a:t> – w zależności od wymaganego stażu – stary system</a:t>
            </a:r>
          </a:p>
        </p:txBody>
      </p:sp>
      <p:pic>
        <p:nvPicPr>
          <p:cNvPr id="3892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12875"/>
            <a:ext cx="83439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850" y="1130300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50825" y="1844675"/>
            <a:ext cx="84407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Emerytura z urzędu przyznawana według nowych zasad</a:t>
            </a:r>
          </a:p>
          <a:p>
            <a:endParaRPr lang="pl-PL" b="1"/>
          </a:p>
          <a:p>
            <a:r>
              <a:rPr lang="pl-PL"/>
              <a:t>Osobom urodzonym po 31 grudnia 1948 r. emeryturę z urzędu: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przyznaje się na  podstawie art. 24a  ustawy emerytalnej,  niezależnie do tego, </a:t>
            </a:r>
          </a:p>
          <a:p>
            <a:r>
              <a:rPr lang="pl-PL"/>
              <a:t>    czy są członkami OFE, czy też nie 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emeryturę  oblicza się   zgodnie z art. 26 tej ustawy emerytalnej</a:t>
            </a:r>
          </a:p>
          <a:p>
            <a:pPr>
              <a:buFont typeface="Wingdings" pitchFamily="2" charset="2"/>
              <a:buNone/>
            </a:pPr>
            <a:endParaRPr lang="pl-PL"/>
          </a:p>
          <a:p>
            <a:r>
              <a:rPr lang="pl-PL"/>
              <a:t>W przypadku kobiet będących członkami OFE  z urzędu ustala się: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emeryturę z FUS  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okresową  emeryturę kapitałową </a:t>
            </a:r>
          </a:p>
          <a:p>
            <a:pPr>
              <a:buFont typeface="Wingdings" pitchFamily="2" charset="2"/>
              <a:buNone/>
            </a:pPr>
            <a:endParaRPr lang="pl-PL"/>
          </a:p>
          <a:p>
            <a:r>
              <a:rPr lang="pl-PL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40965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8559800" cy="5251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600" smtClean="0">
                <a:latin typeface="Arial" charset="0"/>
              </a:rPr>
              <a:t>Kobiety, którym w latach 2009 – 2013 przyznano emeryturę z urzędu  na </a:t>
            </a:r>
          </a:p>
          <a:p>
            <a:pPr marL="0" indent="0">
              <a:buFont typeface="Arial" charset="0"/>
              <a:buNone/>
            </a:pPr>
            <a:r>
              <a:rPr lang="pl-PL" sz="1600" smtClean="0">
                <a:latin typeface="Arial" charset="0"/>
              </a:rPr>
              <a:t>podstawie  art. 24a ustawy emerytalnej, mogą złożyć wniosek   o ponowne </a:t>
            </a:r>
          </a:p>
          <a:p>
            <a:pPr marL="0" indent="0">
              <a:buFont typeface="Arial" charset="0"/>
              <a:buNone/>
            </a:pPr>
            <a:r>
              <a:rPr lang="pl-PL" sz="1600" smtClean="0">
                <a:latin typeface="Arial" charset="0"/>
              </a:rPr>
              <a:t>obliczenie emerytury zgodnie z art. 183 ustawy emerytalnej, tj. w wysokości</a:t>
            </a:r>
          </a:p>
          <a:p>
            <a:pPr marL="0" indent="0">
              <a:buFont typeface="Arial" charset="0"/>
              <a:buNone/>
            </a:pPr>
            <a:r>
              <a:rPr lang="pl-PL" sz="1600" smtClean="0">
                <a:latin typeface="Arial" charset="0"/>
              </a:rPr>
              <a:t>mieszanej, jeżeli nie są  członkami OFE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6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6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pl-PL" sz="1600" smtClean="0">
                <a:latin typeface="Arial" charset="0"/>
              </a:rPr>
              <a:t>Wniosku  o obliczenie emerytury  w wysokości mieszanej nie może </a:t>
            </a:r>
          </a:p>
          <a:p>
            <a:pPr marL="0" indent="0">
              <a:buFont typeface="Arial" charset="0"/>
              <a:buNone/>
            </a:pPr>
            <a:r>
              <a:rPr lang="pl-PL" sz="1600" smtClean="0">
                <a:latin typeface="Arial" charset="0"/>
              </a:rPr>
              <a:t>złożyć kobieta której ustalono  z urzędu prawo do okresowej emerytur kapitałowej.</a:t>
            </a:r>
          </a:p>
          <a:p>
            <a:pPr marL="0" indent="0"/>
            <a:endParaRPr lang="pl-PL" sz="16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6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8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l-PL" sz="2400" smtClean="0">
              <a:latin typeface="Arial" charset="0"/>
              <a:cs typeface="Arial" charset="0"/>
            </a:endParaRPr>
          </a:p>
        </p:txBody>
      </p:sp>
      <p:sp>
        <p:nvSpPr>
          <p:cNvPr id="40966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103188" y="3429000"/>
            <a:ext cx="870743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Wysokość emerytury  z urzędu  przyznanej na podstawie art. 24a  ustawy emerytalnej</a:t>
            </a:r>
          </a:p>
          <a:p>
            <a:r>
              <a:rPr lang="pl-PL" sz="1600"/>
              <a:t> ulega ponownemu ustaleniu na zasadach określonych w art. 108 tej ustawy: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  jeżeli  po dniu przyznania emerytury z urzędu świadczeniobiorca podlegał ubezpieczeniom </a:t>
            </a:r>
          </a:p>
          <a:p>
            <a:r>
              <a:rPr lang="pl-PL" sz="1600"/>
              <a:t>     emerytalnemu i rentowym,</a:t>
            </a:r>
          </a:p>
          <a:p>
            <a:pPr>
              <a:buFont typeface="Wingdings" pitchFamily="2" charset="2"/>
              <a:buChar char="ü"/>
            </a:pPr>
            <a:r>
              <a:rPr lang="pl-PL" sz="1600"/>
              <a:t>  na wniosek zgłoszony nie wcześniej niż po upływie roku kalendarzowego lub</a:t>
            </a:r>
          </a:p>
          <a:p>
            <a:pPr>
              <a:buFont typeface="Wingdings" pitchFamily="2" charset="2"/>
              <a:buNone/>
            </a:pPr>
            <a:r>
              <a:rPr lang="pl-PL" sz="1600"/>
              <a:t>     po ustaniu ubezpieczeń emerytalnego i rentowych. </a:t>
            </a:r>
            <a:endParaRPr lang="pl-PL" sz="1600" b="1"/>
          </a:p>
          <a:p>
            <a:endParaRPr lang="pl-PL" sz="16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ytuł 1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r>
              <a:rPr lang="pl-PL" sz="1600" b="1" smtClean="0">
                <a:latin typeface="Arial" charset="0"/>
              </a:rPr>
              <a:t>Emerytury z urzędu wypłacane w XII 2012 r. wg płci i roku przyznania- nowy system</a:t>
            </a:r>
            <a:endParaRPr lang="pl-PL" sz="1600" b="1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850" y="1130300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pic>
        <p:nvPicPr>
          <p:cNvPr id="4199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060575"/>
            <a:ext cx="5114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169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3708400" y="220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395288" y="4005263"/>
            <a:ext cx="82756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W latach 2009-2012 emerytury z urzędu wyliczone wg nowych zasad </a:t>
            </a:r>
          </a:p>
          <a:p>
            <a:r>
              <a:rPr lang="pl-PL"/>
              <a:t>przyznawane były tylko kobietom.</a:t>
            </a:r>
          </a:p>
          <a:p>
            <a:r>
              <a:rPr lang="pl-PL"/>
              <a:t>W XII 2012 r.: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największy odsetek stanowią emerytury przyznane w 2009 r. - 28,2%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udział emerytur z urzędu przyznawanych w kolejnych latach utrzymuje się na </a:t>
            </a:r>
          </a:p>
          <a:p>
            <a:r>
              <a:rPr lang="pl-PL"/>
              <a:t>    zbliżonym poziomie</a:t>
            </a:r>
            <a:endParaRPr lang="pl-PL" b="1"/>
          </a:p>
          <a:p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4301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836613"/>
            <a:ext cx="8559800" cy="504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pl-PL" sz="1600" b="1" smtClean="0">
                <a:latin typeface="Arial" charset="0"/>
              </a:rPr>
              <a:t>Emerytury z urzędu wypłacane w XII 2012 r. wg płci i stażu ( bez hipotetycznego) – nowy system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600" b="1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600" b="1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l-PL" sz="1600" smtClean="0">
              <a:latin typeface="Arial" charset="0"/>
              <a:cs typeface="Arial" charset="0"/>
            </a:endParaRPr>
          </a:p>
        </p:txBody>
      </p:sp>
      <p:sp>
        <p:nvSpPr>
          <p:cNvPr id="43014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-396875" y="1517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0" y="2924175"/>
            <a:ext cx="3962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W XII 2012 r.: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największy odsetek stanowiły kobiety o stażu 15 – 19 lat (32,6%).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licznie reprezentowane były  przedziały stażu:</a:t>
            </a:r>
          </a:p>
          <a:p>
            <a:r>
              <a:rPr lang="pl-PL"/>
              <a:t>    -  20 – 24 lata (23,5%) </a:t>
            </a:r>
          </a:p>
          <a:p>
            <a:pPr>
              <a:buFont typeface="Wingdings" pitchFamily="2" charset="2"/>
              <a:buNone/>
            </a:pPr>
            <a:r>
              <a:rPr lang="pl-PL"/>
              <a:t>    - 25 – 29 lat (21,5%)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stosunkowo niewiele kobiet legitymowało się stażem:</a:t>
            </a:r>
          </a:p>
          <a:p>
            <a:r>
              <a:rPr lang="pl-PL"/>
              <a:t>   - krótszym niż 10 lat – tylko 3,6% </a:t>
            </a:r>
          </a:p>
          <a:p>
            <a:r>
              <a:rPr lang="pl-PL"/>
              <a:t>   - dłuższym  niż 30 lat – 1,9%.</a:t>
            </a:r>
            <a:endParaRPr lang="pl-PL" b="1"/>
          </a:p>
          <a:p>
            <a:endParaRPr lang="pl-PL"/>
          </a:p>
        </p:txBody>
      </p:sp>
      <p:pic>
        <p:nvPicPr>
          <p:cNvPr id="4301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196975"/>
            <a:ext cx="532765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47675" y="1216025"/>
            <a:ext cx="55705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  </a:t>
            </a:r>
          </a:p>
          <a:p>
            <a:r>
              <a:rPr lang="pl-PL"/>
              <a:t>Emerytury z urzędu  przyznaje się osobom: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pobierającym rentę z tytułu niezdolności do pracy 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po osiągnięciu powszechnego wieku emerytalnego</a:t>
            </a:r>
          </a:p>
          <a:p>
            <a:endParaRPr lang="pl-PL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39750" y="19891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  <a:p>
            <a:endParaRPr lang="pl-PL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23850" y="2924175"/>
            <a:ext cx="81359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Emerytury z  urzędu nie przyznaje się osobie:</a:t>
            </a:r>
          </a:p>
          <a:p>
            <a:endParaRPr lang="pl-PL"/>
          </a:p>
          <a:p>
            <a:pPr>
              <a:buFont typeface="Wingdings" pitchFamily="2" charset="2"/>
              <a:buChar char="ü"/>
            </a:pPr>
            <a:r>
              <a:rPr lang="pl-PL"/>
              <a:t>  mającej ustalone prawo do renty z tytułu niezdolności do pracy oraz do </a:t>
            </a:r>
          </a:p>
          <a:p>
            <a:r>
              <a:rPr lang="pl-PL"/>
              <a:t>     wcześniejszej emerytury i pobierającej rentę z tytułu niezdolności do pracy </a:t>
            </a:r>
          </a:p>
          <a:p>
            <a:r>
              <a:rPr lang="pl-PL"/>
              <a:t>     jako świadczenie korzystniejsze lub wybrane</a:t>
            </a:r>
          </a:p>
          <a:p>
            <a:endParaRPr lang="pl-PL"/>
          </a:p>
          <a:p>
            <a:pPr>
              <a:buFont typeface="Wingdings" pitchFamily="2" charset="2"/>
              <a:buChar char="ü"/>
            </a:pPr>
            <a:r>
              <a:rPr lang="pl-PL"/>
              <a:t>  mającej świadczenie przyznane w trybie art. 82 ustawy emerytalnej  przez </a:t>
            </a:r>
          </a:p>
          <a:p>
            <a:r>
              <a:rPr lang="pl-PL"/>
              <a:t>     Prezesa Rady Ministrów</a:t>
            </a:r>
          </a:p>
          <a:p>
            <a:endParaRPr lang="pl-PL"/>
          </a:p>
          <a:p>
            <a:pPr>
              <a:buFont typeface="Wingdings" pitchFamily="2" charset="2"/>
              <a:buChar char="ü"/>
            </a:pPr>
            <a:r>
              <a:rPr lang="pl-PL"/>
              <a:t>  pobierającej  rentę wypadkową  z tytułu niezdolności do pracy. </a:t>
            </a:r>
          </a:p>
          <a:p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ytuł 1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r>
              <a:rPr lang="pl-PL" sz="1200" b="1" smtClean="0">
                <a:latin typeface="Arial" charset="0"/>
              </a:rPr>
              <a:t>Emerytury z urzędu wypłacane w XII 2012 r. wg płci i wysokości bez dodatków – nowy system</a:t>
            </a:r>
            <a:endParaRPr lang="pl-PL" sz="2800" b="1" smtClean="0"/>
          </a:p>
        </p:txBody>
      </p:sp>
      <p:sp>
        <p:nvSpPr>
          <p:cNvPr id="44037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231775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4403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539750" y="5667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pic>
        <p:nvPicPr>
          <p:cNvPr id="44042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125538"/>
            <a:ext cx="648017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Symbol zastępczy zawartości 2"/>
          <p:cNvSpPr>
            <a:spLocks/>
          </p:cNvSpPr>
          <p:nvPr/>
        </p:nvSpPr>
        <p:spPr bwMode="auto">
          <a:xfrm>
            <a:off x="179388" y="4868863"/>
            <a:ext cx="8559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l-PL"/>
              <a:t>W XII 2012 r. :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pl-PL"/>
              <a:t> największą grupę stanowiły kobiety pobierające emeryturę z urzędu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pl-PL"/>
              <a:t>   w wysokości 750,01-800 zł (16,1%) 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pl-PL"/>
              <a:t> 53,0% kobiet pobierało tę emeryturę w wysokości 1000 zł i mniej, 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pl-PL"/>
              <a:t> 7,8% w wysokości 1500 zł i więcej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l-PL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l-PL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pl-PL" sz="240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pl-PL" sz="24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ytuł 1"/>
          <p:cNvSpPr>
            <a:spLocks noGrp="1"/>
          </p:cNvSpPr>
          <p:nvPr>
            <p:ph type="title" idx="4294967295"/>
          </p:nvPr>
        </p:nvSpPr>
        <p:spPr>
          <a:xfrm>
            <a:off x="323850" y="692150"/>
            <a:ext cx="8229600" cy="495300"/>
          </a:xfrm>
        </p:spPr>
        <p:txBody>
          <a:bodyPr/>
          <a:lstStyle/>
          <a:p>
            <a:pPr algn="l" eaLnBrk="1" hangingPunct="1"/>
            <a:r>
              <a:rPr lang="pl-PL" sz="1200" b="1" smtClean="0">
                <a:latin typeface="Arial" charset="0"/>
              </a:rPr>
              <a:t>Emerytury z urzędu wypłacane w XII 2012 r. kobietom wg wysokości bez dodatków – stary i nowy system</a:t>
            </a:r>
            <a:endParaRPr lang="pl-PL" sz="2800" b="1" smtClean="0"/>
          </a:p>
        </p:txBody>
      </p:sp>
      <p:sp>
        <p:nvSpPr>
          <p:cNvPr id="45061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231775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45064" name="Rectangle 11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5065" name="Text Box 12"/>
          <p:cNvSpPr txBox="1">
            <a:spLocks noChangeArrowheads="1"/>
          </p:cNvSpPr>
          <p:nvPr/>
        </p:nvSpPr>
        <p:spPr bwMode="auto">
          <a:xfrm>
            <a:off x="539750" y="5667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pic>
        <p:nvPicPr>
          <p:cNvPr id="4506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125538"/>
            <a:ext cx="705643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ytuł 1"/>
          <p:cNvSpPr>
            <a:spLocks noGrp="1"/>
          </p:cNvSpPr>
          <p:nvPr>
            <p:ph type="title" idx="4294967295"/>
          </p:nvPr>
        </p:nvSpPr>
        <p:spPr>
          <a:xfrm>
            <a:off x="323850" y="836613"/>
            <a:ext cx="2447925" cy="495300"/>
          </a:xfrm>
        </p:spPr>
        <p:txBody>
          <a:bodyPr/>
          <a:lstStyle/>
          <a:p>
            <a:pPr algn="l" eaLnBrk="1" hangingPunct="1"/>
            <a:r>
              <a:rPr lang="pl-PL" sz="2000" b="1" smtClean="0">
                <a:latin typeface="Arial" charset="0"/>
              </a:rPr>
              <a:t>PODSUMOWANIE</a:t>
            </a:r>
            <a:endParaRPr lang="pl-PL" sz="2000" b="1" smtClean="0"/>
          </a:p>
        </p:txBody>
      </p:sp>
      <p:sp>
        <p:nvSpPr>
          <p:cNvPr id="46085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231775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5220" bIns="0" anchor="ctr">
            <a:spAutoFit/>
          </a:bodyPr>
          <a:lstStyle/>
          <a:p>
            <a:endParaRPr lang="pl-PL"/>
          </a:p>
        </p:txBody>
      </p:sp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539750" y="5667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46090" name="Symbol zastępczy zawartości 2"/>
          <p:cNvSpPr>
            <a:spLocks/>
          </p:cNvSpPr>
          <p:nvPr/>
        </p:nvSpPr>
        <p:spPr bwMode="auto">
          <a:xfrm>
            <a:off x="179388" y="1412875"/>
            <a:ext cx="85598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pl-PL"/>
              <a:t> w 2006 r. wprowadzono emerytury z urzędu bez zmiany stopy składki rentowej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pl-PL"/>
              <a:t> osoby pobierające emerytury z urzędu mają stosunkowo wysoki staż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pl-PL"/>
              <a:t> emerytury z urzędu są relatywnie niskimi świadczeniami 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pl-PL"/>
              <a:t> renty z tytułu niezdolności do pracy mają gwarancję najniższego świadczenia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pl-PL"/>
              <a:t> emerytury ustalane wg nowych zasad nie mają wymogu minimalnego stażu, ale nie mają też w związku z tym gwarancji najniższego świadczenia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endParaRPr lang="pl-PL" sz="240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pl-PL" sz="2400"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Pawel\Desktop\ZUS\obrazki\08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49300" y="1844675"/>
            <a:ext cx="6913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Calibri" pitchFamily="34" charset="0"/>
              </a:rPr>
              <a:t>Dziękuje za uwagę</a:t>
            </a:r>
          </a:p>
          <a:p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  <a:p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  <a:p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  <a:p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endParaRPr lang="pl-PL" sz="2000" b="1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r>
              <a:rPr lang="pl-PL" sz="2000">
                <a:latin typeface="Calibri" pitchFamily="34" charset="0"/>
              </a:rPr>
              <a:t> IMIĘ I NAZWISKO AUTORA/AUTORÓW PREZENTACJI</a:t>
            </a:r>
            <a:endParaRPr lang="pl-PL" sz="1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7109" name="Picture 6" descr="C:\Users\Pawel\Desktop\ZUS\obrazki\07_b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8" y="-30163"/>
            <a:ext cx="9158288" cy="695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763" y="3756025"/>
            <a:ext cx="5800726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37100"/>
            <a:ext cx="75676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pole tekstowe 1"/>
          <p:cNvSpPr txBox="1">
            <a:spLocks noChangeArrowheads="1"/>
          </p:cNvSpPr>
          <p:nvPr/>
        </p:nvSpPr>
        <p:spPr bwMode="auto">
          <a:xfrm>
            <a:off x="-49213" y="3759200"/>
            <a:ext cx="8797926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600" b="1">
                <a:cs typeface="Arial" charset="0"/>
              </a:rPr>
              <a:t>    Dziękuję za uwagę</a:t>
            </a:r>
          </a:p>
          <a:p>
            <a:pPr algn="ctr"/>
            <a:endParaRPr lang="pl-PL" sz="2600" b="1">
              <a:cs typeface="Arial" charset="0"/>
            </a:endParaRPr>
          </a:p>
          <a:p>
            <a:pPr algn="ctr"/>
            <a:endParaRPr lang="pl-PL" sz="2600" b="1">
              <a:cs typeface="Arial" charset="0"/>
            </a:endParaRPr>
          </a:p>
          <a:p>
            <a:pPr algn="ctr"/>
            <a:endParaRPr lang="pl-PL" sz="2600" b="1">
              <a:cs typeface="Arial" charset="0"/>
            </a:endParaRPr>
          </a:p>
        </p:txBody>
      </p:sp>
      <p:sp>
        <p:nvSpPr>
          <p:cNvPr id="47113" name="Prostokąt 2"/>
          <p:cNvSpPr>
            <a:spLocks noChangeArrowheads="1"/>
          </p:cNvSpPr>
          <p:nvPr/>
        </p:nvSpPr>
        <p:spPr bwMode="auto">
          <a:xfrm>
            <a:off x="-4763" y="4735513"/>
            <a:ext cx="73485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600" b="1">
                <a:cs typeface="Arial" charset="0"/>
              </a:rPr>
              <a:t>      </a:t>
            </a:r>
          </a:p>
          <a:p>
            <a:endParaRPr lang="pl-PL" sz="2600" b="1">
              <a:cs typeface="Arial" charset="0"/>
            </a:endParaRPr>
          </a:p>
          <a:p>
            <a:endParaRPr lang="pl-PL" sz="2600" b="1">
              <a:cs typeface="Arial" charset="0"/>
            </a:endParaRPr>
          </a:p>
          <a:p>
            <a:r>
              <a:rPr lang="pl-PL" sz="2600" b="1">
                <a:cs typeface="Arial" charset="0"/>
              </a:rPr>
              <a:t>                               </a:t>
            </a:r>
            <a:endParaRPr lang="pl-PL" b="1">
              <a:cs typeface="Arial" charset="0"/>
            </a:endParaRPr>
          </a:p>
        </p:txBody>
      </p:sp>
      <p:pic>
        <p:nvPicPr>
          <p:cNvPr id="15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8613" y="512763"/>
            <a:ext cx="33877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16390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39750" y="836613"/>
            <a:ext cx="7092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 </a:t>
            </a:r>
            <a:r>
              <a:rPr lang="pl-PL"/>
              <a:t>Emeryturę z urzędu: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  ustala się rencistom, którzy kiedykolwiek podlegali </a:t>
            </a:r>
          </a:p>
          <a:p>
            <a:r>
              <a:rPr lang="pl-PL"/>
              <a:t>      ubezpieczeniu społecznemu lub ubezpieczeniom emerytalnemu </a:t>
            </a:r>
          </a:p>
          <a:p>
            <a:r>
              <a:rPr lang="pl-PL"/>
              <a:t>       i rentowym</a:t>
            </a:r>
          </a:p>
          <a:p>
            <a:endParaRPr lang="pl-PL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11188" y="1989138"/>
            <a:ext cx="529113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/>
              <a:t>   przyznaje się zamiast pobieranej renty z tytułu </a:t>
            </a:r>
          </a:p>
          <a:p>
            <a:r>
              <a:rPr lang="pl-PL"/>
              <a:t>      niezdolności do pracy</a:t>
            </a:r>
          </a:p>
          <a:p>
            <a:endParaRPr lang="pl-PL"/>
          </a:p>
          <a:p>
            <a:endParaRPr lang="pl-PL"/>
          </a:p>
          <a:p>
            <a:endParaRPr lang="pl-PL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611188" y="2646363"/>
            <a:ext cx="84010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/>
              <a:t>    ustala się  stosując  ogólne zasady</a:t>
            </a:r>
          </a:p>
          <a:p>
            <a:pPr>
              <a:buFont typeface="Wingdings" pitchFamily="2" charset="2"/>
              <a:buNone/>
            </a:pPr>
            <a:endParaRPr lang="pl-PL"/>
          </a:p>
          <a:p>
            <a:r>
              <a:rPr lang="pl-PL"/>
              <a:t> Emerytura z urzędu: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  nie może być   niższa od dotychczas  pobieranej renty z tytułu </a:t>
            </a:r>
          </a:p>
          <a:p>
            <a:pPr>
              <a:buFont typeface="Wingdings" pitchFamily="2" charset="2"/>
              <a:buNone/>
            </a:pPr>
            <a:r>
              <a:rPr lang="pl-PL"/>
              <a:t>      niezdolności do pracy</a:t>
            </a:r>
          </a:p>
          <a:p>
            <a:pPr>
              <a:buFont typeface="Wingdings" pitchFamily="2" charset="2"/>
              <a:buChar char="ü"/>
            </a:pPr>
            <a:r>
              <a:rPr lang="pl-PL"/>
              <a:t>   podwyższana jest  do najniższej emerytury, na ogólnych </a:t>
            </a:r>
          </a:p>
          <a:p>
            <a:r>
              <a:rPr lang="pl-PL"/>
              <a:t>      zasadach.</a:t>
            </a:r>
          </a:p>
          <a:p>
            <a:r>
              <a:rPr lang="pl-PL"/>
              <a:t>      Jeżeli nie zostały spełnione warunki do podwyższenia emerytury z urzędu </a:t>
            </a:r>
          </a:p>
          <a:p>
            <a:r>
              <a:rPr lang="pl-PL"/>
              <a:t>      do kwoty najniżej emerytury, a renta była wypłacana w kwocie świadczenia </a:t>
            </a:r>
          </a:p>
          <a:p>
            <a:r>
              <a:rPr lang="pl-PL"/>
              <a:t>      najniższego - wysokość emerytury ustala się w kwocie gwarantowanej, </a:t>
            </a:r>
          </a:p>
          <a:p>
            <a:r>
              <a:rPr lang="pl-PL"/>
              <a:t>      równej kwocie najniższej renty z tytułu całkowitej lub częściowej niezdolności </a:t>
            </a:r>
          </a:p>
          <a:p>
            <a:r>
              <a:rPr lang="pl-PL"/>
              <a:t>      do pracy</a:t>
            </a:r>
            <a:endParaRPr lang="pl-PL" b="1"/>
          </a:p>
          <a:p>
            <a:r>
              <a:rPr lang="pl-PL"/>
              <a:t>    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694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18437" name="Symbol zastępczy zawartości 2"/>
          <p:cNvSpPr>
            <a:spLocks noGrp="1"/>
          </p:cNvSpPr>
          <p:nvPr>
            <p:ph idx="4294967295"/>
          </p:nvPr>
        </p:nvSpPr>
        <p:spPr>
          <a:xfrm>
            <a:off x="827088" y="-242888"/>
            <a:ext cx="8559800" cy="525145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24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2400" smtClean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l-PL" sz="2400" smtClean="0">
              <a:latin typeface="Arial" charset="0"/>
              <a:cs typeface="Arial" charset="0"/>
            </a:endParaRPr>
          </a:p>
        </p:txBody>
      </p:sp>
      <p:sp>
        <p:nvSpPr>
          <p:cNvPr id="18438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735013" y="1216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68313" y="1916113"/>
            <a:ext cx="76263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Emeryturę  z urzędu w zakresie zawieszalności traktuje się tak jak rentę z</a:t>
            </a:r>
          </a:p>
          <a:p>
            <a:r>
              <a:rPr lang="pl-PL"/>
              <a:t>tytułu niezdolności do pracy:</a:t>
            </a:r>
          </a:p>
          <a:p>
            <a:endParaRPr lang="pl-PL"/>
          </a:p>
          <a:p>
            <a:pPr>
              <a:buFont typeface="Wingdings" pitchFamily="2" charset="2"/>
              <a:buChar char="ü"/>
            </a:pPr>
            <a:r>
              <a:rPr lang="pl-PL"/>
              <a:t> nie stosuje  się art. 103a ustawy emerytalnej</a:t>
            </a:r>
          </a:p>
          <a:p>
            <a:pPr>
              <a:buFont typeface="Wingdings" pitchFamily="2" charset="2"/>
              <a:buNone/>
            </a:pPr>
            <a:endParaRPr lang="pl-PL"/>
          </a:p>
          <a:p>
            <a:pPr>
              <a:buFont typeface="Wingdings" pitchFamily="2" charset="2"/>
              <a:buChar char="ü"/>
            </a:pPr>
            <a:r>
              <a:rPr lang="pl-PL"/>
              <a:t> nie podlega zawieszeniu emerytura przyznana z urzędu osobie, </a:t>
            </a:r>
          </a:p>
          <a:p>
            <a:r>
              <a:rPr lang="pl-PL"/>
              <a:t>    która kontynuuje  zatrudnienie u dotychczasowego pracodawcy bez </a:t>
            </a:r>
          </a:p>
          <a:p>
            <a:r>
              <a:rPr lang="pl-PL"/>
              <a:t>    rozwiązania stosunku pracy</a:t>
            </a:r>
            <a:endParaRPr lang="pl-PL" b="1"/>
          </a:p>
          <a:p>
            <a:endParaRPr lang="pl-PL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141288" y="150813"/>
            <a:ext cx="1841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pl-PL" sz="2400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ytuł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17414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3850" y="2060575"/>
            <a:ext cx="84534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Emerytura z urzędu nie jest jedyną opcją – rencista decyduje, czy chce  </a:t>
            </a:r>
          </a:p>
          <a:p>
            <a:r>
              <a:rPr lang="pl-PL"/>
              <a:t>mieć przyznaną emerytury z urzędu, czy emeryturę na wniosek:</a:t>
            </a:r>
          </a:p>
          <a:p>
            <a:endParaRPr lang="pl-PL"/>
          </a:p>
          <a:p>
            <a:pPr>
              <a:buFont typeface="Wingdings" pitchFamily="2" charset="2"/>
              <a:buChar char="ü"/>
            </a:pPr>
            <a:r>
              <a:rPr lang="pl-PL"/>
              <a:t> nie przyznaje się emerytury  z urzędu  osobie, która  najpóźniej w ostatnim dniu</a:t>
            </a:r>
          </a:p>
          <a:p>
            <a:r>
              <a:rPr lang="pl-PL"/>
              <a:t>    miesiąca, w którym ukończyła  powszechny wiek emerytalny, zgłosiła wniosek</a:t>
            </a:r>
          </a:p>
          <a:p>
            <a:r>
              <a:rPr lang="pl-PL"/>
              <a:t>    o przyznanie emerytury </a:t>
            </a:r>
          </a:p>
          <a:p>
            <a:endParaRPr lang="pl-PL"/>
          </a:p>
          <a:p>
            <a:pPr>
              <a:buFont typeface="Wingdings" pitchFamily="2" charset="2"/>
              <a:buChar char="ü"/>
            </a:pPr>
            <a:r>
              <a:rPr lang="pl-PL"/>
              <a:t>  w przypadku  złożenia wniosku prawo do emerytury ustala się na zasadach </a:t>
            </a:r>
          </a:p>
          <a:p>
            <a:pPr>
              <a:buFont typeface="Wingdings" pitchFamily="2" charset="2"/>
              <a:buNone/>
            </a:pPr>
            <a:r>
              <a:rPr lang="pl-PL"/>
              <a:t>     dotyczących emerytur przyznawanych na wniosek </a:t>
            </a:r>
          </a:p>
          <a:p>
            <a:endParaRPr lang="pl-PL"/>
          </a:p>
          <a:p>
            <a:endParaRPr lang="pl-PL"/>
          </a:p>
          <a:p>
            <a:endParaRPr lang="pl-PL" b="1"/>
          </a:p>
          <a:p>
            <a:r>
              <a:rPr lang="pl-PL"/>
              <a:t> </a:t>
            </a:r>
          </a:p>
          <a:p>
            <a:pPr>
              <a:buFont typeface="Wingdings" pitchFamily="2" charset="2"/>
              <a:buChar char="ü"/>
            </a:pPr>
            <a:endParaRPr lang="pl-PL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260350"/>
            <a:ext cx="7353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20485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1052513"/>
            <a:ext cx="8559800" cy="52514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800" smtClean="0">
                <a:latin typeface="Arial" charset="0"/>
              </a:rPr>
              <a:t>W razie przyznania emerytury na wniosek: </a:t>
            </a:r>
          </a:p>
          <a:p>
            <a:pPr marL="0" indent="0">
              <a:buFont typeface="Arial" charset="0"/>
              <a:buNone/>
            </a:pPr>
            <a:endParaRPr lang="pl-PL" sz="1800" smtClean="0">
              <a:latin typeface="Arial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pl-PL" sz="1800" smtClean="0">
                <a:latin typeface="Arial" charset="0"/>
              </a:rPr>
              <a:t>  prawo do renty z tytułu niezdolności  do pracy nie ustaje</a:t>
            </a:r>
          </a:p>
          <a:p>
            <a:pPr marL="0" indent="0">
              <a:buFont typeface="Wingdings" pitchFamily="2" charset="2"/>
              <a:buChar char="ü"/>
            </a:pPr>
            <a:endParaRPr lang="pl-PL" sz="1800" smtClean="0">
              <a:latin typeface="Arial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pl-PL" sz="1800" smtClean="0">
                <a:latin typeface="Arial" charset="0"/>
              </a:rPr>
              <a:t>  pobiera się jedno  wybrane świadczenie</a:t>
            </a:r>
          </a:p>
          <a:p>
            <a:pPr marL="0" indent="0">
              <a:buFont typeface="Wingdings" pitchFamily="2" charset="2"/>
              <a:buChar char="ü"/>
            </a:pPr>
            <a:endParaRPr lang="pl-PL" sz="1800" smtClean="0">
              <a:latin typeface="Arial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pl-PL" sz="1800" smtClean="0">
                <a:latin typeface="Arial" charset="0"/>
              </a:rPr>
              <a:t>  jeżeli nie rozwiąże  się dotychczasowego  stosunku pracy, prawo do emerytury</a:t>
            </a:r>
          </a:p>
          <a:p>
            <a:pPr marL="0" indent="0">
              <a:buFont typeface="Arial" charset="0"/>
              <a:buNone/>
            </a:pPr>
            <a:r>
              <a:rPr lang="pl-PL" sz="1800" smtClean="0">
                <a:latin typeface="Arial" charset="0"/>
              </a:rPr>
              <a:t>     zostaje zawieszone - do czasu rozwiązania stosunku pracy pobiera się rentę </a:t>
            </a:r>
          </a:p>
          <a:p>
            <a:pPr marL="0" indent="0">
              <a:buFont typeface="Arial" charset="0"/>
              <a:buNone/>
            </a:pPr>
            <a:endParaRPr lang="pl-PL" sz="1800" smtClean="0">
              <a:latin typeface="Arial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pl-PL" sz="1800" smtClean="0">
                <a:latin typeface="Arial" charset="0"/>
              </a:rPr>
              <a:t>  jeżeli emerytura na wniosek jest niższa od renty z tytułu niezdolności do pracy</a:t>
            </a:r>
          </a:p>
          <a:p>
            <a:pPr marL="0" indent="0">
              <a:buFont typeface="Wingdings" pitchFamily="2" charset="2"/>
              <a:buNone/>
            </a:pPr>
            <a:r>
              <a:rPr lang="pl-PL" sz="1800" smtClean="0">
                <a:latin typeface="Arial" charset="0"/>
              </a:rPr>
              <a:t>     można pozostać przy rencie z tytułu niezdolności do pracy</a:t>
            </a:r>
          </a:p>
          <a:p>
            <a:pPr marL="0" indent="0">
              <a:buFont typeface="Arial" charset="0"/>
              <a:buNone/>
            </a:pPr>
            <a:endParaRPr lang="pl-PL" sz="1800" smtClean="0">
              <a:latin typeface="Arial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pl-PL" sz="1800" smtClean="0">
                <a:latin typeface="Arial" charset="0"/>
              </a:rPr>
              <a:t>  jeżeli nie spełnia  się warunków do emerytury  (osoba, do której stosuje się </a:t>
            </a:r>
          </a:p>
          <a:p>
            <a:pPr marL="0" indent="0">
              <a:buFont typeface="Arial" charset="0"/>
              <a:buNone/>
            </a:pPr>
            <a:r>
              <a:rPr lang="pl-PL" sz="1800" smtClean="0">
                <a:latin typeface="Arial" charset="0"/>
              </a:rPr>
              <a:t>    stare zasady nie spełnia wymogu stażu  ubezpieczeniowego), otrzymuje się</a:t>
            </a:r>
          </a:p>
          <a:p>
            <a:pPr marL="0" indent="0">
              <a:buFont typeface="Arial" charset="0"/>
              <a:buNone/>
            </a:pPr>
            <a:r>
              <a:rPr lang="pl-PL" sz="1800" smtClean="0">
                <a:latin typeface="Arial" charset="0"/>
              </a:rPr>
              <a:t>    emeryturę z urzędu  </a:t>
            </a:r>
            <a:endParaRPr lang="pl-PL" sz="1800" b="1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8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8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pl-PL" sz="160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l-PL" sz="1600" smtClean="0">
              <a:latin typeface="Arial" charset="0"/>
              <a:cs typeface="Arial" charset="0"/>
            </a:endParaRPr>
          </a:p>
        </p:txBody>
      </p:sp>
      <p:sp>
        <p:nvSpPr>
          <p:cNvPr id="20486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b="1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72453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pl-PL" sz="2800" smtClean="0"/>
              <a:t/>
            </a:r>
            <a:br>
              <a:rPr lang="pl-PL" sz="2800" smtClean="0"/>
            </a:br>
            <a:endParaRPr lang="pl-PL" sz="2800" smtClean="0"/>
          </a:p>
        </p:txBody>
      </p:sp>
      <p:sp>
        <p:nvSpPr>
          <p:cNvPr id="19462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50825" y="1484313"/>
            <a:ext cx="78549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Emerytury z urzędu finansuje się z funduszu emerytalnego wyodrębnionego</a:t>
            </a:r>
          </a:p>
          <a:p>
            <a:r>
              <a:rPr lang="pl-PL"/>
              <a:t> w ramach FUS. </a:t>
            </a:r>
          </a:p>
          <a:p>
            <a:endParaRPr lang="pl-PL"/>
          </a:p>
          <a:p>
            <a:r>
              <a:rPr lang="pl-PL"/>
              <a:t>Wyjątek :</a:t>
            </a:r>
          </a:p>
          <a:p>
            <a:r>
              <a:rPr lang="pl-PL"/>
              <a:t>emerytury z urzędu  otrzymywane przez  osoby  urodzone przed dniem </a:t>
            </a:r>
          </a:p>
          <a:p>
            <a:r>
              <a:rPr lang="pl-PL"/>
              <a:t>1 stycznia 1949 r., niemające okresu składkowego  i nieskładkowego </a:t>
            </a:r>
          </a:p>
          <a:p>
            <a:r>
              <a:rPr lang="pl-PL"/>
              <a:t>wynoszącego co najmniej 20 lat dla kobiet i 25 lat dla </a:t>
            </a:r>
          </a:p>
          <a:p>
            <a:r>
              <a:rPr lang="pl-PL"/>
              <a:t>mężczyzn, które w dalszym ciągu finansowane są z funduszu rentowego</a:t>
            </a:r>
          </a:p>
          <a:p>
            <a:endParaRPr lang="pl-PL" b="1"/>
          </a:p>
          <a:p>
            <a:endParaRPr lang="pl-PL"/>
          </a:p>
          <a:p>
            <a:endParaRPr lang="pl-PL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250825" y="4005263"/>
            <a:ext cx="813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W grudniu 2012 r. wypłacano 337,7 tys. emerytur z urzędu, z czego 130,6 tys. </a:t>
            </a:r>
          </a:p>
          <a:p>
            <a:r>
              <a:rPr lang="pl-PL"/>
              <a:t>mężczyznom i 207, 1 tys. kobietom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"/>
            <a:ext cx="69484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850" y="1130300"/>
            <a:ext cx="8559800" cy="52514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Symbol zastępczy stopki 6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l-PL" b="1">
              <a:latin typeface="+mn-lt"/>
            </a:endParaRPr>
          </a:p>
        </p:txBody>
      </p:sp>
      <p:pic>
        <p:nvPicPr>
          <p:cNvPr id="2253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773238"/>
            <a:ext cx="813593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1125538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/>
              <a:t>Struktura procentowa emerytur z urzędu wypłacanych w XII 2012 r. wg płci i roku przyznania - ogółem</a:t>
            </a:r>
            <a:br>
              <a:rPr lang="pl-PL" b="1"/>
            </a:br>
            <a:endParaRPr lang="pl-PL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ja_ppsx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prezentacja_ppsx</Template>
  <TotalTime>2413</TotalTime>
  <Words>1855</Words>
  <Application>Microsoft Office PowerPoint</Application>
  <PresentationFormat>Pokaz na ekranie (4:3)</PresentationFormat>
  <Paragraphs>283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Wingdings</vt:lpstr>
      <vt:lpstr>Times New Roman</vt:lpstr>
      <vt:lpstr>Calibri</vt:lpstr>
      <vt:lpstr>prezentacja_ppsx</vt:lpstr>
      <vt:lpstr>Prezentacja programu PowerPoint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Emerytury z urzędu wypłacane w XII 2012 r. wg płci i roku przyznania – stary system</vt:lpstr>
      <vt:lpstr>Emerytury z urzędu wypłacane w XII 2012 r. wg płci i roku przyznania – stary system</vt:lpstr>
      <vt:lpstr>Emerytury z urzędu wypłacane w XII 2012 r. wg płci i stażu (bez stażu hipotetycznego) – bez wymaganego stażu</vt:lpstr>
      <vt:lpstr>Emerytury z urzędu wypłacane w XII 2012 r. wg płci i stażu ( bez hipotetycznego) – z wymaganym stażem</vt:lpstr>
      <vt:lpstr>Emerytury z urzędu wypłacane w XII 2012 r. wg płci i wysokości – udział % emerytur wypłacanych w wysokości gwarantowanej renty – stary system</vt:lpstr>
      <vt:lpstr>Emerytury z urzędu wypłacane w XII 2012 r. wg płci i wysokości – stary system</vt:lpstr>
      <vt:lpstr> </vt:lpstr>
      <vt:lpstr> </vt:lpstr>
      <vt:lpstr> </vt:lpstr>
      <vt:lpstr> Emerytury z urzędu wypłacane w XII 2012 r. wg płci i roku przyznania- nowy system</vt:lpstr>
      <vt:lpstr> </vt:lpstr>
      <vt:lpstr> Emerytury z urzędu wypłacane w XII 2012 r. wg płci i wysokości bez dodatków – nowy system</vt:lpstr>
      <vt:lpstr>Emerytury z urzędu wypłacane w XII 2012 r. kobietom wg wysokości bez dodatków – stary i nowy system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Czajkowski, Andrzej</dc:creator>
  <cp:lastModifiedBy>Czajkowski, Andrzej</cp:lastModifiedBy>
  <cp:revision>239</cp:revision>
  <dcterms:created xsi:type="dcterms:W3CDTF">2013-02-24T08:26:17Z</dcterms:created>
  <dcterms:modified xsi:type="dcterms:W3CDTF">2015-08-20T12:50:55Z</dcterms:modified>
</cp:coreProperties>
</file>