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7" r:id="rId2"/>
  </p:sldMasterIdLst>
  <p:notesMasterIdLst>
    <p:notesMasterId r:id="rId21"/>
  </p:notesMasterIdLst>
  <p:handoutMasterIdLst>
    <p:handoutMasterId r:id="rId22"/>
  </p:handoutMasterIdLst>
  <p:sldIdLst>
    <p:sldId id="292" r:id="rId3"/>
    <p:sldId id="518" r:id="rId4"/>
    <p:sldId id="535" r:id="rId5"/>
    <p:sldId id="521" r:id="rId6"/>
    <p:sldId id="522" r:id="rId7"/>
    <p:sldId id="530" r:id="rId8"/>
    <p:sldId id="523" r:id="rId9"/>
    <p:sldId id="519" r:id="rId10"/>
    <p:sldId id="457" r:id="rId11"/>
    <p:sldId id="525" r:id="rId12"/>
    <p:sldId id="531" r:id="rId13"/>
    <p:sldId id="532" r:id="rId14"/>
    <p:sldId id="533" r:id="rId15"/>
    <p:sldId id="534" r:id="rId16"/>
    <p:sldId id="540" r:id="rId17"/>
    <p:sldId id="537" r:id="rId18"/>
    <p:sldId id="541" r:id="rId19"/>
    <p:sldId id="542" r:id="rId20"/>
  </p:sldIdLst>
  <p:sldSz cx="13004800" cy="9753600"/>
  <p:notesSz cx="6797675" cy="9926638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1C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86" autoAdjust="0"/>
    <p:restoredTop sz="81295" autoAdjust="0"/>
  </p:normalViewPr>
  <p:slideViewPr>
    <p:cSldViewPr>
      <p:cViewPr>
        <p:scale>
          <a:sx n="85" d="100"/>
          <a:sy n="85" d="100"/>
        </p:scale>
        <p:origin x="-1182" y="-72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20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1178C-28A7-4D31-BD52-F1491313C44E}" type="datetimeFigureOut">
              <a:rPr lang="pl-PL" smtClean="0"/>
              <a:t>2016-10-05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B21CF-8D73-4311-9B7F-12EA652CC1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3925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8602678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>
                <a:latin typeface="Calibri" panose="020F0502020204030204" pitchFamily="34" charset="0"/>
              </a:rPr>
              <a:t>Slajd tytułowy. 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Elementy graficzne oraz logo ZUS są stałymi elementami szablonu slajdu i nie podlegają modyfikacji. Prosimy o zachowanie zastosowanej czcionki Calibri. </a:t>
            </a:r>
            <a:endParaRPr 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783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92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92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92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92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92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922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92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92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92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92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92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92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92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92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92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podtytu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 userDrawn="1"/>
        </p:nvGrpSpPr>
        <p:grpSpPr>
          <a:xfrm>
            <a:off x="-12998" y="7678476"/>
            <a:ext cx="13017798" cy="2090536"/>
            <a:chOff x="-12998" y="7678476"/>
            <a:chExt cx="13017798" cy="2090536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00" y="6315869"/>
            <a:ext cx="5567016" cy="8651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26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Imię i nazwisko prelegenta </a:t>
            </a:r>
          </a:p>
          <a:p>
            <a:pPr lvl="0"/>
            <a:r>
              <a:rPr lang="pl-PL" dirty="0" smtClean="0"/>
              <a:t>Stanowisko</a:t>
            </a:r>
          </a:p>
        </p:txBody>
      </p:sp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ymbol zastępczy tekstu 2"/>
          <p:cNvSpPr>
            <a:spLocks noGrp="1"/>
          </p:cNvSpPr>
          <p:nvPr>
            <p:ph type="body" sz="quarter" idx="11" hasCustomPrompt="1"/>
          </p:nvPr>
        </p:nvSpPr>
        <p:spPr>
          <a:xfrm>
            <a:off x="6483944" y="4732784"/>
            <a:ext cx="5563072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200" b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Podtytuł</a:t>
            </a:r>
          </a:p>
        </p:txBody>
      </p:sp>
      <p:sp>
        <p:nvSpPr>
          <p:cNvPr id="28" name="Shape 35"/>
          <p:cNvSpPr/>
          <p:nvPr userDrawn="1"/>
        </p:nvSpPr>
        <p:spPr>
          <a:xfrm>
            <a:off x="6616700" y="4152329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9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777600" y="844352"/>
            <a:ext cx="5148736" cy="5040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Miejsce i data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466184" y="789485"/>
            <a:ext cx="5580832" cy="295232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defRPr sz="6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pl-PL" dirty="0" smtClean="0"/>
              <a:t>Tutaj proszę wpisać tytuł prezentacji</a:t>
            </a:r>
            <a:endParaRPr lang="pl-PL" dirty="0"/>
          </a:p>
        </p:txBody>
      </p:sp>
      <p:sp>
        <p:nvSpPr>
          <p:cNvPr id="12" name="Symbol zastępczy tekstu 2"/>
          <p:cNvSpPr>
            <a:spLocks noGrp="1"/>
          </p:cNvSpPr>
          <p:nvPr>
            <p:ph type="body" sz="quarter" idx="14" hasCustomPrompt="1"/>
          </p:nvPr>
        </p:nvSpPr>
        <p:spPr>
          <a:xfrm>
            <a:off x="957784" y="8693224"/>
            <a:ext cx="8208912" cy="4325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Nazwa jednostki lub komórki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podtytuł z grafiką"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a 3"/>
          <p:cNvGrpSpPr/>
          <p:nvPr userDrawn="1"/>
        </p:nvGrpSpPr>
        <p:grpSpPr>
          <a:xfrm>
            <a:off x="-12998" y="0"/>
            <a:ext cx="13017798" cy="9769012"/>
            <a:chOff x="-12998" y="0"/>
            <a:chExt cx="13017798" cy="9769012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pl-PL" sz="2400" dirty="0">
                <a:solidFill>
                  <a:srgbClr val="FFFFFF"/>
                </a:solidFill>
              </a:endParaRPr>
            </a:p>
          </p:txBody>
        </p:sp>
        <p:sp>
          <p:nvSpPr>
            <p:cNvPr id="20" name="Prostokąt 19"/>
            <p:cNvSpPr/>
            <p:nvPr userDrawn="1"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pl-PL" sz="2400" dirty="0">
                <a:solidFill>
                  <a:srgbClr val="FFFFFF"/>
                </a:solidFill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pl-PL" sz="2400" dirty="0">
                <a:solidFill>
                  <a:srgbClr val="FFFFFF"/>
                </a:solidFill>
              </a:endParaRPr>
            </a:p>
          </p:txBody>
        </p:sp>
        <p:sp>
          <p:nvSpPr>
            <p:cNvPr id="6" name="Prostokąt 5"/>
            <p:cNvSpPr/>
            <p:nvPr userDrawn="1"/>
          </p:nvSpPr>
          <p:spPr>
            <a:xfrm>
              <a:off x="6495900" y="0"/>
              <a:ext cx="6508899" cy="767847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pl-PL" sz="2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9" name="Symbol zastępczy tekstu 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042248" y="268289"/>
            <a:ext cx="5329238" cy="5040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Miejsce i data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000" y="8683200"/>
            <a:ext cx="25606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Symbol zastępczy tekstu 2"/>
          <p:cNvSpPr>
            <a:spLocks noGrp="1"/>
          </p:cNvSpPr>
          <p:nvPr>
            <p:ph type="body" sz="quarter" idx="15" hasCustomPrompt="1"/>
          </p:nvPr>
        </p:nvSpPr>
        <p:spPr>
          <a:xfrm>
            <a:off x="7056064" y="6586760"/>
            <a:ext cx="5567016" cy="865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Imię i nazwisko prelegenta </a:t>
            </a:r>
            <a:br>
              <a:rPr lang="pl-PL" dirty="0" smtClean="0"/>
            </a:br>
            <a:r>
              <a:rPr lang="pl-PL" dirty="0" smtClean="0"/>
              <a:t>Stanowisko</a:t>
            </a:r>
          </a:p>
        </p:txBody>
      </p:sp>
      <p:sp>
        <p:nvSpPr>
          <p:cNvPr id="22" name="Symbol zastępczy tekstu 2"/>
          <p:cNvSpPr>
            <a:spLocks noGrp="1"/>
          </p:cNvSpPr>
          <p:nvPr>
            <p:ph type="body" sz="quarter" idx="11" hasCustomPrompt="1"/>
          </p:nvPr>
        </p:nvSpPr>
        <p:spPr>
          <a:xfrm>
            <a:off x="7060008" y="5003675"/>
            <a:ext cx="5563072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400" b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Podtytuł</a:t>
            </a:r>
          </a:p>
        </p:txBody>
      </p:sp>
      <p:sp>
        <p:nvSpPr>
          <p:cNvPr id="23" name="Shape 35"/>
          <p:cNvSpPr/>
          <p:nvPr userDrawn="1"/>
        </p:nvSpPr>
        <p:spPr>
          <a:xfrm>
            <a:off x="7192764" y="4423220"/>
            <a:ext cx="1270000" cy="212031"/>
          </a:xfrm>
          <a:prstGeom prst="rect">
            <a:avLst/>
          </a:prstGeom>
          <a:solidFill>
            <a:schemeClr val="tx1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25" name="Tytuł 1"/>
          <p:cNvSpPr>
            <a:spLocks noGrp="1"/>
          </p:cNvSpPr>
          <p:nvPr>
            <p:ph type="title" hasCustomPrompt="1"/>
          </p:nvPr>
        </p:nvSpPr>
        <p:spPr>
          <a:xfrm>
            <a:off x="7042248" y="1060376"/>
            <a:ext cx="5580832" cy="295232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defRPr sz="6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pl-PL" dirty="0" smtClean="0"/>
              <a:t>Tutaj proszę wpisać tytuł prezentacji</a:t>
            </a:r>
            <a:endParaRPr lang="pl-PL" dirty="0"/>
          </a:p>
        </p:txBody>
      </p:sp>
      <p:sp>
        <p:nvSpPr>
          <p:cNvPr id="26" name="Symbol zastępczy tekstu 2"/>
          <p:cNvSpPr>
            <a:spLocks noGrp="1"/>
          </p:cNvSpPr>
          <p:nvPr>
            <p:ph type="body" sz="quarter" idx="14" hasCustomPrompt="1"/>
          </p:nvPr>
        </p:nvSpPr>
        <p:spPr>
          <a:xfrm>
            <a:off x="957784" y="8693224"/>
            <a:ext cx="8208912" cy="4325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Nazwa jednostki lub komórki</a:t>
            </a:r>
          </a:p>
        </p:txBody>
      </p:sp>
    </p:spTree>
    <p:extLst>
      <p:ext uri="{BB962C8B-B14F-4D97-AF65-F5344CB8AC3E}">
        <p14:creationId xmlns:p14="http://schemas.microsoft.com/office/powerpoint/2010/main" val="317164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77600" y="6187802"/>
            <a:ext cx="11413432" cy="865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Dodatkowy tekst</a:t>
            </a:r>
          </a:p>
        </p:txBody>
      </p:sp>
      <p:grpSp>
        <p:nvGrpSpPr>
          <p:cNvPr id="2" name="Grupa 1"/>
          <p:cNvGrpSpPr/>
          <p:nvPr userDrawn="1"/>
        </p:nvGrpSpPr>
        <p:grpSpPr>
          <a:xfrm>
            <a:off x="-12998" y="7678476"/>
            <a:ext cx="13017798" cy="2090536"/>
            <a:chOff x="-12998" y="7678476"/>
            <a:chExt cx="13017798" cy="2090536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pl-PL" sz="2400" dirty="0">
                <a:solidFill>
                  <a:srgbClr val="FFFFFF"/>
                </a:solidFill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pl-PL" sz="2400" dirty="0">
                <a:solidFill>
                  <a:srgbClr val="FFFFFF"/>
                </a:solidFill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pl-PL" sz="2400" dirty="0">
                <a:solidFill>
                  <a:srgbClr val="FFFFFF"/>
                </a:solidFill>
              </a:endParaRPr>
            </a:p>
          </p:txBody>
        </p:sp>
        <p:pic>
          <p:nvPicPr>
            <p:cNvPr id="1026" name="Picture 2" descr="D:\Moje obrazy\logo zus\logoZUSnoweRozwiniecie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0747" y="8682125"/>
              <a:ext cx="2560325" cy="575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Symbol zastępczy tekstu 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77600" y="4565526"/>
            <a:ext cx="11413432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400" b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25" name="Symbol zastępczy tekstu 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77600" y="1189534"/>
            <a:ext cx="11413432" cy="201622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6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Tu proszę wpisać tytuł sekcji tytuł sekcji</a:t>
            </a:r>
          </a:p>
        </p:txBody>
      </p:sp>
      <p:sp>
        <p:nvSpPr>
          <p:cNvPr id="28" name="Shape 35"/>
          <p:cNvSpPr/>
          <p:nvPr userDrawn="1"/>
        </p:nvSpPr>
        <p:spPr>
          <a:xfrm>
            <a:off x="885776" y="3796481"/>
            <a:ext cx="1270000" cy="212031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14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784" y="8693224"/>
            <a:ext cx="8208912" cy="4325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Nazwa jednostki lub komórki</a:t>
            </a:r>
          </a:p>
        </p:txBody>
      </p:sp>
    </p:spTree>
    <p:extLst>
      <p:ext uri="{BB962C8B-B14F-4D97-AF65-F5344CB8AC3E}">
        <p14:creationId xmlns:p14="http://schemas.microsoft.com/office/powerpoint/2010/main" val="137135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 grafika - krót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pl-PL" sz="2400" dirty="0">
                <a:solidFill>
                  <a:srgbClr val="FFFFFF"/>
                </a:solidFill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rtl="0" latinLnBrk="1" hangingPunct="0"/>
                <a:endParaRPr lang="pl-PL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lang="pl-PL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rtl="0" latinLnBrk="1" hangingPunct="0"/>
                <a:endParaRPr lang="pl-PL" sz="2400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777600" y="3364632"/>
            <a:ext cx="5508776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741760" y="2212504"/>
            <a:ext cx="11521280" cy="864096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5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(ale nie wydłużać) we wzorcu: menu „Widok” &gt; „Wzorzec slajdów”.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741760" y="844352"/>
            <a:ext cx="11521280" cy="8640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2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slajdu krótszy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829279" y="1780456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6789738" y="3364632"/>
            <a:ext cx="5473302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2" name="pole tekstowe 1"/>
          <p:cNvSpPr txBox="1"/>
          <p:nvPr userDrawn="1"/>
        </p:nvSpPr>
        <p:spPr>
          <a:xfrm>
            <a:off x="829279" y="83994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fld id="{C19836D0-3F8D-48FA-A6B3-A53F85479A39}" type="slidenum">
              <a:rPr lang="pl-PL" sz="2000" b="1" smtClean="0">
                <a:solidFill>
                  <a:srgbClr val="FFFFFF"/>
                </a:solidFill>
              </a:rPr>
              <a:pPr algn="l" rtl="0" latinLnBrk="1" hangingPunct="0"/>
              <a:t>‹#›</a:t>
            </a:fld>
            <a:endParaRPr lang="pl-PL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22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dużą grafiką - krót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pl-PL" sz="2400" dirty="0">
                <a:solidFill>
                  <a:srgbClr val="FFFFFF"/>
                </a:solidFill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rtl="0" latinLnBrk="1" hangingPunct="0"/>
                <a:endParaRPr lang="pl-PL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lang="pl-PL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rtl="0" latinLnBrk="1" hangingPunct="0"/>
                <a:endParaRPr lang="pl-PL" sz="2400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6790432" y="4588768"/>
            <a:ext cx="5508776" cy="374441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6790432" y="2716560"/>
            <a:ext cx="5472608" cy="1656184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5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(ale nie wydłużać) we wzorcu: menu „Widok” &gt; „Wzorzec slajdów”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6790432" y="916359"/>
            <a:ext cx="5472608" cy="129614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2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slajdu</a:t>
            </a:r>
            <a:br>
              <a:rPr lang="pl-PL" dirty="0" smtClean="0"/>
            </a:br>
            <a:r>
              <a:rPr lang="pl-PL" dirty="0" smtClean="0"/>
              <a:t>krótszy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6816576" y="2356520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741760" y="916360"/>
            <a:ext cx="5473302" cy="74168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20" name="pole tekstowe 19"/>
          <p:cNvSpPr txBox="1"/>
          <p:nvPr userDrawn="1"/>
        </p:nvSpPr>
        <p:spPr>
          <a:xfrm>
            <a:off x="829279" y="83994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fld id="{C19836D0-3F8D-48FA-A6B3-A53F85479A39}" type="slidenum">
              <a:rPr lang="pl-PL" sz="2000" b="1" smtClean="0">
                <a:solidFill>
                  <a:srgbClr val="FFFFFF"/>
                </a:solidFill>
              </a:rPr>
              <a:pPr algn="l" rtl="0" latinLnBrk="1" hangingPunct="0"/>
              <a:t>‹#›</a:t>
            </a:fld>
            <a:endParaRPr lang="pl-PL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75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dużą grafiką - dłuż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pl-PL" sz="2400" dirty="0">
                <a:solidFill>
                  <a:srgbClr val="FFFFFF"/>
                </a:solidFill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rtl="0" latinLnBrk="1" hangingPunct="0"/>
                <a:endParaRPr lang="pl-PL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lang="pl-PL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rtl="0" latinLnBrk="1" hangingPunct="0"/>
                <a:endParaRPr lang="pl-PL" sz="2400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6790432" y="4804792"/>
            <a:ext cx="5508776" cy="352839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6790432" y="2932584"/>
            <a:ext cx="5472608" cy="1656184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5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(ale nie wydłużać) we wzorcu: menu „Widok” &gt; „Wzorzec slajdów”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6790432" y="916359"/>
            <a:ext cx="5472608" cy="151216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</a:t>
            </a:r>
            <a:br>
              <a:rPr lang="pl-PL" dirty="0" smtClean="0"/>
            </a:br>
            <a:r>
              <a:rPr lang="pl-PL" dirty="0" smtClean="0"/>
              <a:t>slajdu dłuższy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6816576" y="2572544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741760" y="916360"/>
            <a:ext cx="5473302" cy="74168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20" name="pole tekstowe 19"/>
          <p:cNvSpPr txBox="1"/>
          <p:nvPr userDrawn="1"/>
        </p:nvSpPr>
        <p:spPr>
          <a:xfrm>
            <a:off x="829279" y="83994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fld id="{C19836D0-3F8D-48FA-A6B3-A53F85479A39}" type="slidenum">
              <a:rPr lang="pl-PL" sz="2000" b="1" smtClean="0">
                <a:solidFill>
                  <a:srgbClr val="FFFFFF"/>
                </a:solidFill>
              </a:rPr>
              <a:pPr algn="l" rtl="0" latinLnBrk="1" hangingPunct="0"/>
              <a:t>‹#›</a:t>
            </a:fld>
            <a:endParaRPr lang="pl-PL" sz="19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33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pl-PL" sz="2400" dirty="0">
                <a:solidFill>
                  <a:srgbClr val="FFFFFF"/>
                </a:solidFill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rtl="0" latinLnBrk="1" hangingPunct="0"/>
                <a:endParaRPr lang="pl-PL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lang="pl-PL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rtl="0" latinLnBrk="1" hangingPunct="0"/>
                <a:endParaRPr lang="pl-PL" sz="2400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3" name="pole tekstowe 12"/>
          <p:cNvSpPr txBox="1"/>
          <p:nvPr userDrawn="1"/>
        </p:nvSpPr>
        <p:spPr>
          <a:xfrm>
            <a:off x="829279" y="83995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fld id="{C19836D0-3F8D-48FA-A6B3-A53F85479A39}" type="slidenum">
              <a:rPr lang="pl-PL" sz="2000" b="1" smtClean="0">
                <a:solidFill>
                  <a:srgbClr val="FFFFFF"/>
                </a:solidFill>
              </a:rPr>
              <a:pPr algn="l" rtl="0" latinLnBrk="1" hangingPunct="0"/>
              <a:t>‹#›</a:t>
            </a:fld>
            <a:endParaRPr lang="pl-PL" sz="19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79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apez 3"/>
          <p:cNvSpPr/>
          <p:nvPr/>
        </p:nvSpPr>
        <p:spPr>
          <a:xfrm>
            <a:off x="-12998" y="7678476"/>
            <a:ext cx="13017797" cy="2090536"/>
          </a:xfrm>
          <a:custGeom>
            <a:avLst/>
            <a:gdLst>
              <a:gd name="connsiteX0" fmla="*/ 0 w 12651729"/>
              <a:gd name="connsiteY0" fmla="*/ 1132384 h 1132384"/>
              <a:gd name="connsiteX1" fmla="*/ 448503 w 12651729"/>
              <a:gd name="connsiteY1" fmla="*/ 0 h 1132384"/>
              <a:gd name="connsiteX2" fmla="*/ 12203226 w 12651729"/>
              <a:gd name="connsiteY2" fmla="*/ 0 h 1132384"/>
              <a:gd name="connsiteX3" fmla="*/ 12651729 w 12651729"/>
              <a:gd name="connsiteY3" fmla="*/ 1132384 h 1132384"/>
              <a:gd name="connsiteX4" fmla="*/ 0 w 12651729"/>
              <a:gd name="connsiteY4" fmla="*/ 1132384 h 1132384"/>
              <a:gd name="connsiteX0" fmla="*/ 0 w 12651729"/>
              <a:gd name="connsiteY0" fmla="*/ 1160959 h 1160959"/>
              <a:gd name="connsiteX1" fmla="*/ 448503 w 12651729"/>
              <a:gd name="connsiteY1" fmla="*/ 28575 h 1160959"/>
              <a:gd name="connsiteX2" fmla="*/ 12622326 w 12651729"/>
              <a:gd name="connsiteY2" fmla="*/ 0 h 1160959"/>
              <a:gd name="connsiteX3" fmla="*/ 12651729 w 12651729"/>
              <a:gd name="connsiteY3" fmla="*/ 1160959 h 1160959"/>
              <a:gd name="connsiteX4" fmla="*/ 0 w 12651729"/>
              <a:gd name="connsiteY4" fmla="*/ 1160959 h 1160959"/>
              <a:gd name="connsiteX0" fmla="*/ 0 w 12654076"/>
              <a:gd name="connsiteY0" fmla="*/ 1167309 h 1167309"/>
              <a:gd name="connsiteX1" fmla="*/ 448503 w 12654076"/>
              <a:gd name="connsiteY1" fmla="*/ 34925 h 1167309"/>
              <a:gd name="connsiteX2" fmla="*/ 12654076 w 12654076"/>
              <a:gd name="connsiteY2" fmla="*/ 0 h 1167309"/>
              <a:gd name="connsiteX3" fmla="*/ 12651729 w 12654076"/>
              <a:gd name="connsiteY3" fmla="*/ 1167309 h 1167309"/>
              <a:gd name="connsiteX4" fmla="*/ 0 w 12654076"/>
              <a:gd name="connsiteY4" fmla="*/ 1167309 h 1167309"/>
              <a:gd name="connsiteX0" fmla="*/ 0 w 12660426"/>
              <a:gd name="connsiteY0" fmla="*/ 1148259 h 1148259"/>
              <a:gd name="connsiteX1" fmla="*/ 448503 w 12660426"/>
              <a:gd name="connsiteY1" fmla="*/ 15875 h 1148259"/>
              <a:gd name="connsiteX2" fmla="*/ 12660426 w 12660426"/>
              <a:gd name="connsiteY2" fmla="*/ 0 h 1148259"/>
              <a:gd name="connsiteX3" fmla="*/ 12651729 w 12660426"/>
              <a:gd name="connsiteY3" fmla="*/ 1148259 h 1148259"/>
              <a:gd name="connsiteX4" fmla="*/ 0 w 12660426"/>
              <a:gd name="connsiteY4" fmla="*/ 1148259 h 1148259"/>
              <a:gd name="connsiteX0" fmla="*/ 0 w 12670336"/>
              <a:gd name="connsiteY0" fmla="*/ 1148259 h 1148259"/>
              <a:gd name="connsiteX1" fmla="*/ 448503 w 12670336"/>
              <a:gd name="connsiteY1" fmla="*/ 15875 h 1148259"/>
              <a:gd name="connsiteX2" fmla="*/ 12660426 w 12670336"/>
              <a:gd name="connsiteY2" fmla="*/ 0 h 1148259"/>
              <a:gd name="connsiteX3" fmla="*/ 12670298 w 12670336"/>
              <a:gd name="connsiteY3" fmla="*/ 1148259 h 1148259"/>
              <a:gd name="connsiteX4" fmla="*/ 0 w 12670336"/>
              <a:gd name="connsiteY4" fmla="*/ 1148259 h 1148259"/>
              <a:gd name="connsiteX0" fmla="*/ 0 w 12672031"/>
              <a:gd name="connsiteY0" fmla="*/ 1143497 h 1143497"/>
              <a:gd name="connsiteX1" fmla="*/ 448503 w 12672031"/>
              <a:gd name="connsiteY1" fmla="*/ 11113 h 1143497"/>
              <a:gd name="connsiteX2" fmla="*/ 12672031 w 12672031"/>
              <a:gd name="connsiteY2" fmla="*/ 0 h 1143497"/>
              <a:gd name="connsiteX3" fmla="*/ 12670298 w 12672031"/>
              <a:gd name="connsiteY3" fmla="*/ 1143497 h 1143497"/>
              <a:gd name="connsiteX4" fmla="*/ 0 w 12672031"/>
              <a:gd name="connsiteY4" fmla="*/ 1143497 h 1143497"/>
              <a:gd name="connsiteX0" fmla="*/ 0 w 12670360"/>
              <a:gd name="connsiteY0" fmla="*/ 1143497 h 1143497"/>
              <a:gd name="connsiteX1" fmla="*/ 448503 w 12670360"/>
              <a:gd name="connsiteY1" fmla="*/ 11113 h 1143497"/>
              <a:gd name="connsiteX2" fmla="*/ 12665068 w 12670360"/>
              <a:gd name="connsiteY2" fmla="*/ 0 h 1143497"/>
              <a:gd name="connsiteX3" fmla="*/ 12670298 w 12670360"/>
              <a:gd name="connsiteY3" fmla="*/ 1143497 h 1143497"/>
              <a:gd name="connsiteX4" fmla="*/ 0 w 12670360"/>
              <a:gd name="connsiteY4" fmla="*/ 1143497 h 1143497"/>
              <a:gd name="connsiteX0" fmla="*/ 0 w 12672030"/>
              <a:gd name="connsiteY0" fmla="*/ 1145878 h 1145878"/>
              <a:gd name="connsiteX1" fmla="*/ 448503 w 12672030"/>
              <a:gd name="connsiteY1" fmla="*/ 13494 h 1145878"/>
              <a:gd name="connsiteX2" fmla="*/ 12672030 w 12672030"/>
              <a:gd name="connsiteY2" fmla="*/ 0 h 1145878"/>
              <a:gd name="connsiteX3" fmla="*/ 12670298 w 12672030"/>
              <a:gd name="connsiteY3" fmla="*/ 1145878 h 1145878"/>
              <a:gd name="connsiteX4" fmla="*/ 0 w 12672030"/>
              <a:gd name="connsiteY4" fmla="*/ 1145878 h 1145878"/>
              <a:gd name="connsiteX0" fmla="*/ 0 w 12670360"/>
              <a:gd name="connsiteY0" fmla="*/ 1145878 h 1145878"/>
              <a:gd name="connsiteX1" fmla="*/ 448503 w 12670360"/>
              <a:gd name="connsiteY1" fmla="*/ 13494 h 1145878"/>
              <a:gd name="connsiteX2" fmla="*/ 12665067 w 12670360"/>
              <a:gd name="connsiteY2" fmla="*/ 0 h 1145878"/>
              <a:gd name="connsiteX3" fmla="*/ 12670298 w 12670360"/>
              <a:gd name="connsiteY3" fmla="*/ 1145878 h 1145878"/>
              <a:gd name="connsiteX4" fmla="*/ 0 w 12670360"/>
              <a:gd name="connsiteY4" fmla="*/ 1145878 h 1145878"/>
              <a:gd name="connsiteX0" fmla="*/ 0 w 12674351"/>
              <a:gd name="connsiteY0" fmla="*/ 1145878 h 1145878"/>
              <a:gd name="connsiteX1" fmla="*/ 448503 w 12674351"/>
              <a:gd name="connsiteY1" fmla="*/ 13494 h 1145878"/>
              <a:gd name="connsiteX2" fmla="*/ 12674351 w 12674351"/>
              <a:gd name="connsiteY2" fmla="*/ 0 h 1145878"/>
              <a:gd name="connsiteX3" fmla="*/ 12670298 w 12674351"/>
              <a:gd name="connsiteY3" fmla="*/ 1145878 h 1145878"/>
              <a:gd name="connsiteX4" fmla="*/ 0 w 12674351"/>
              <a:gd name="connsiteY4" fmla="*/ 1145878 h 1145878"/>
              <a:gd name="connsiteX0" fmla="*/ 0 w 12670390"/>
              <a:gd name="connsiteY0" fmla="*/ 1145878 h 1145878"/>
              <a:gd name="connsiteX1" fmla="*/ 448503 w 12670390"/>
              <a:gd name="connsiteY1" fmla="*/ 13494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70390"/>
              <a:gd name="connsiteY0" fmla="*/ 1145878 h 1145878"/>
              <a:gd name="connsiteX1" fmla="*/ 436898 w 12670390"/>
              <a:gd name="connsiteY1" fmla="*/ 1588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81995"/>
              <a:gd name="connsiteY0" fmla="*/ 1148260 h 1148260"/>
              <a:gd name="connsiteX1" fmla="*/ 448503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3153589"/>
              <a:gd name="connsiteY0" fmla="*/ 1143022 h 1145878"/>
              <a:gd name="connsiteX1" fmla="*/ 920097 w 13153589"/>
              <a:gd name="connsiteY1" fmla="*/ 1588 h 1145878"/>
              <a:gd name="connsiteX2" fmla="*/ 13150586 w 13153589"/>
              <a:gd name="connsiteY2" fmla="*/ 0 h 1145878"/>
              <a:gd name="connsiteX3" fmla="*/ 13153497 w 13153589"/>
              <a:gd name="connsiteY3" fmla="*/ 1145878 h 1145878"/>
              <a:gd name="connsiteX4" fmla="*/ 0 w 13153589"/>
              <a:gd name="connsiteY4" fmla="*/ 1143022 h 1145878"/>
              <a:gd name="connsiteX0" fmla="*/ 0 w 13153589"/>
              <a:gd name="connsiteY0" fmla="*/ 1146671 h 1149527"/>
              <a:gd name="connsiteX1" fmla="*/ 833477 w 13153589"/>
              <a:gd name="connsiteY1" fmla="*/ 0 h 1149527"/>
              <a:gd name="connsiteX2" fmla="*/ 13150586 w 13153589"/>
              <a:gd name="connsiteY2" fmla="*/ 3649 h 1149527"/>
              <a:gd name="connsiteX3" fmla="*/ 13153497 w 13153589"/>
              <a:gd name="connsiteY3" fmla="*/ 1149527 h 1149527"/>
              <a:gd name="connsiteX4" fmla="*/ 0 w 13153589"/>
              <a:gd name="connsiteY4" fmla="*/ 1146671 h 11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3589" h="1149527">
                <a:moveTo>
                  <a:pt x="0" y="1146671"/>
                </a:moveTo>
                <a:lnTo>
                  <a:pt x="833477" y="0"/>
                </a:lnTo>
                <a:lnTo>
                  <a:pt x="13150586" y="3649"/>
                </a:lnTo>
                <a:cubicBezTo>
                  <a:pt x="13149804" y="392752"/>
                  <a:pt x="13154279" y="760424"/>
                  <a:pt x="13153497" y="1149527"/>
                </a:cubicBezTo>
                <a:lnTo>
                  <a:pt x="0" y="1146671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0" y="8178527"/>
            <a:ext cx="13004800" cy="1590485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21" name="Trójkąt prostokątny 14"/>
          <p:cNvSpPr/>
          <p:nvPr/>
        </p:nvSpPr>
        <p:spPr>
          <a:xfrm flipV="1">
            <a:off x="-2756" y="8171381"/>
            <a:ext cx="621929" cy="1596952"/>
          </a:xfrm>
          <a:custGeom>
            <a:avLst/>
            <a:gdLst>
              <a:gd name="connsiteX0" fmla="*/ 0 w 525736"/>
              <a:gd name="connsiteY0" fmla="*/ 792088 h 792088"/>
              <a:gd name="connsiteX1" fmla="*/ 0 w 525736"/>
              <a:gd name="connsiteY1" fmla="*/ 0 h 792088"/>
              <a:gd name="connsiteX2" fmla="*/ 525736 w 525736"/>
              <a:gd name="connsiteY2" fmla="*/ 792088 h 792088"/>
              <a:gd name="connsiteX3" fmla="*/ 0 w 525736"/>
              <a:gd name="connsiteY3" fmla="*/ 792088 h 792088"/>
              <a:gd name="connsiteX0" fmla="*/ 0 w 313804"/>
              <a:gd name="connsiteY0" fmla="*/ 792088 h 792088"/>
              <a:gd name="connsiteX1" fmla="*/ 0 w 313804"/>
              <a:gd name="connsiteY1" fmla="*/ 0 h 792088"/>
              <a:gd name="connsiteX2" fmla="*/ 313804 w 313804"/>
              <a:gd name="connsiteY2" fmla="*/ 792088 h 792088"/>
              <a:gd name="connsiteX3" fmla="*/ 0 w 313804"/>
              <a:gd name="connsiteY3" fmla="*/ 792088 h 792088"/>
              <a:gd name="connsiteX0" fmla="*/ 0 w 318566"/>
              <a:gd name="connsiteY0" fmla="*/ 792088 h 792088"/>
              <a:gd name="connsiteX1" fmla="*/ 0 w 318566"/>
              <a:gd name="connsiteY1" fmla="*/ 0 h 792088"/>
              <a:gd name="connsiteX2" fmla="*/ 318566 w 318566"/>
              <a:gd name="connsiteY2" fmla="*/ 789707 h 792088"/>
              <a:gd name="connsiteX3" fmla="*/ 0 w 318566"/>
              <a:gd name="connsiteY3" fmla="*/ 792088 h 792088"/>
              <a:gd name="connsiteX0" fmla="*/ 0 w 318566"/>
              <a:gd name="connsiteY0" fmla="*/ 787325 h 789707"/>
              <a:gd name="connsiteX1" fmla="*/ 0 w 318566"/>
              <a:gd name="connsiteY1" fmla="*/ 0 h 789707"/>
              <a:gd name="connsiteX2" fmla="*/ 318566 w 318566"/>
              <a:gd name="connsiteY2" fmla="*/ 789707 h 789707"/>
              <a:gd name="connsiteX3" fmla="*/ 0 w 318566"/>
              <a:gd name="connsiteY3" fmla="*/ 787325 h 789707"/>
              <a:gd name="connsiteX0" fmla="*/ 0 w 604316"/>
              <a:gd name="connsiteY0" fmla="*/ 787325 h 1599332"/>
              <a:gd name="connsiteX1" fmla="*/ 0 w 604316"/>
              <a:gd name="connsiteY1" fmla="*/ 0 h 1599332"/>
              <a:gd name="connsiteX2" fmla="*/ 604316 w 604316"/>
              <a:gd name="connsiteY2" fmla="*/ 1599332 h 1599332"/>
              <a:gd name="connsiteX3" fmla="*/ 0 w 604316"/>
              <a:gd name="connsiteY3" fmla="*/ 787325 h 1599332"/>
              <a:gd name="connsiteX0" fmla="*/ 0 w 604316"/>
              <a:gd name="connsiteY0" fmla="*/ 1596950 h 1599332"/>
              <a:gd name="connsiteX1" fmla="*/ 0 w 604316"/>
              <a:gd name="connsiteY1" fmla="*/ 0 h 1599332"/>
              <a:gd name="connsiteX2" fmla="*/ 604316 w 604316"/>
              <a:gd name="connsiteY2" fmla="*/ 1599332 h 1599332"/>
              <a:gd name="connsiteX3" fmla="*/ 0 w 604316"/>
              <a:gd name="connsiteY3" fmla="*/ 1596950 h 1599332"/>
              <a:gd name="connsiteX0" fmla="*/ 0 w 613841"/>
              <a:gd name="connsiteY0" fmla="*/ 1596950 h 1596950"/>
              <a:gd name="connsiteX1" fmla="*/ 0 w 613841"/>
              <a:gd name="connsiteY1" fmla="*/ 0 h 1596950"/>
              <a:gd name="connsiteX2" fmla="*/ 613841 w 613841"/>
              <a:gd name="connsiteY2" fmla="*/ 1594570 h 1596950"/>
              <a:gd name="connsiteX3" fmla="*/ 0 w 613841"/>
              <a:gd name="connsiteY3" fmla="*/ 1596950 h 1596950"/>
              <a:gd name="connsiteX0" fmla="*/ 0 w 613841"/>
              <a:gd name="connsiteY0" fmla="*/ 1589806 h 1594570"/>
              <a:gd name="connsiteX1" fmla="*/ 0 w 613841"/>
              <a:gd name="connsiteY1" fmla="*/ 0 h 1594570"/>
              <a:gd name="connsiteX2" fmla="*/ 613841 w 613841"/>
              <a:gd name="connsiteY2" fmla="*/ 1594570 h 1594570"/>
              <a:gd name="connsiteX3" fmla="*/ 0 w 613841"/>
              <a:gd name="connsiteY3" fmla="*/ 1589806 h 1594570"/>
              <a:gd name="connsiteX0" fmla="*/ 0 w 611460"/>
              <a:gd name="connsiteY0" fmla="*/ 1589806 h 1589806"/>
              <a:gd name="connsiteX1" fmla="*/ 0 w 611460"/>
              <a:gd name="connsiteY1" fmla="*/ 0 h 1589806"/>
              <a:gd name="connsiteX2" fmla="*/ 611460 w 611460"/>
              <a:gd name="connsiteY2" fmla="*/ 1585045 h 1589806"/>
              <a:gd name="connsiteX3" fmla="*/ 0 w 611460"/>
              <a:gd name="connsiteY3" fmla="*/ 1589806 h 1589806"/>
              <a:gd name="connsiteX0" fmla="*/ 0 w 613841"/>
              <a:gd name="connsiteY0" fmla="*/ 1589806 h 1589806"/>
              <a:gd name="connsiteX1" fmla="*/ 0 w 613841"/>
              <a:gd name="connsiteY1" fmla="*/ 0 h 1589806"/>
              <a:gd name="connsiteX2" fmla="*/ 613841 w 613841"/>
              <a:gd name="connsiteY2" fmla="*/ 1587426 h 1589806"/>
              <a:gd name="connsiteX3" fmla="*/ 0 w 613841"/>
              <a:gd name="connsiteY3" fmla="*/ 1589806 h 1589806"/>
              <a:gd name="connsiteX0" fmla="*/ 0 w 613841"/>
              <a:gd name="connsiteY0" fmla="*/ 1589806 h 1594570"/>
              <a:gd name="connsiteX1" fmla="*/ 0 w 613841"/>
              <a:gd name="connsiteY1" fmla="*/ 0 h 1594570"/>
              <a:gd name="connsiteX2" fmla="*/ 613841 w 613841"/>
              <a:gd name="connsiteY2" fmla="*/ 1594570 h 1594570"/>
              <a:gd name="connsiteX3" fmla="*/ 0 w 613841"/>
              <a:gd name="connsiteY3" fmla="*/ 1589806 h 1594570"/>
              <a:gd name="connsiteX0" fmla="*/ 2381 w 613841"/>
              <a:gd name="connsiteY0" fmla="*/ 1596950 h 1596950"/>
              <a:gd name="connsiteX1" fmla="*/ 0 w 613841"/>
              <a:gd name="connsiteY1" fmla="*/ 0 h 1596950"/>
              <a:gd name="connsiteX2" fmla="*/ 613841 w 613841"/>
              <a:gd name="connsiteY2" fmla="*/ 1594570 h 1596950"/>
              <a:gd name="connsiteX3" fmla="*/ 2381 w 613841"/>
              <a:gd name="connsiteY3" fmla="*/ 1596950 h 1596950"/>
              <a:gd name="connsiteX0" fmla="*/ 105 w 616327"/>
              <a:gd name="connsiteY0" fmla="*/ 1596950 h 1596950"/>
              <a:gd name="connsiteX1" fmla="*/ 2486 w 616327"/>
              <a:gd name="connsiteY1" fmla="*/ 0 h 1596950"/>
              <a:gd name="connsiteX2" fmla="*/ 616327 w 616327"/>
              <a:gd name="connsiteY2" fmla="*/ 1594570 h 1596950"/>
              <a:gd name="connsiteX3" fmla="*/ 105 w 616327"/>
              <a:gd name="connsiteY3" fmla="*/ 1596950 h 1596950"/>
              <a:gd name="connsiteX0" fmla="*/ 105 w 609303"/>
              <a:gd name="connsiteY0" fmla="*/ 1596950 h 1596952"/>
              <a:gd name="connsiteX1" fmla="*/ 2486 w 609303"/>
              <a:gd name="connsiteY1" fmla="*/ 0 h 1596952"/>
              <a:gd name="connsiteX2" fmla="*/ 609303 w 609303"/>
              <a:gd name="connsiteY2" fmla="*/ 1596952 h 1596952"/>
              <a:gd name="connsiteX3" fmla="*/ 105 w 609303"/>
              <a:gd name="connsiteY3" fmla="*/ 1596950 h 1596952"/>
              <a:gd name="connsiteX0" fmla="*/ 2302 w 611500"/>
              <a:gd name="connsiteY0" fmla="*/ 1596950 h 1596952"/>
              <a:gd name="connsiteX1" fmla="*/ 0 w 611500"/>
              <a:gd name="connsiteY1" fmla="*/ 0 h 1596952"/>
              <a:gd name="connsiteX2" fmla="*/ 611500 w 611500"/>
              <a:gd name="connsiteY2" fmla="*/ 1596952 h 1596952"/>
              <a:gd name="connsiteX3" fmla="*/ 2302 w 611500"/>
              <a:gd name="connsiteY3" fmla="*/ 1596950 h 159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500" h="1596952">
                <a:moveTo>
                  <a:pt x="2302" y="1596950"/>
                </a:moveTo>
                <a:cubicBezTo>
                  <a:pt x="1508" y="1064633"/>
                  <a:pt x="794" y="532317"/>
                  <a:pt x="0" y="0"/>
                </a:cubicBezTo>
                <a:lnTo>
                  <a:pt x="611500" y="1596952"/>
                </a:lnTo>
                <a:lnTo>
                  <a:pt x="2302" y="159695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4" name="pole tekstowe 3"/>
          <p:cNvSpPr txBox="1"/>
          <p:nvPr userDrawn="1"/>
        </p:nvSpPr>
        <p:spPr>
          <a:xfrm>
            <a:off x="957784" y="3417573"/>
            <a:ext cx="10945216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pl-PL" sz="6600" b="1" dirty="0" smtClean="0">
                <a:solidFill>
                  <a:srgbClr val="FFFFFF"/>
                </a:solidFill>
              </a:rPr>
              <a:t>Dziękuję za uwagę</a:t>
            </a:r>
            <a:endParaRPr lang="pl-PL" sz="6600" b="1" dirty="0">
              <a:solidFill>
                <a:srgbClr val="FFFFFF"/>
              </a:solidFill>
            </a:endParaRPr>
          </a:p>
        </p:txBody>
      </p:sp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88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podtytu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 userDrawn="1"/>
        </p:nvGrpSpPr>
        <p:grpSpPr>
          <a:xfrm>
            <a:off x="-12998" y="7678476"/>
            <a:ext cx="13017798" cy="2090536"/>
            <a:chOff x="-12998" y="7678476"/>
            <a:chExt cx="13017798" cy="2090536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pl-PL" sz="2400" dirty="0">
                <a:solidFill>
                  <a:srgbClr val="FFFFFF"/>
                </a:solidFill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pl-PL" sz="2400" dirty="0">
                <a:solidFill>
                  <a:srgbClr val="FFFFFF"/>
                </a:solidFill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pl-PL" sz="2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00" y="6315869"/>
            <a:ext cx="5567016" cy="8651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26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Imię i nazwisko prelegenta </a:t>
            </a:r>
          </a:p>
          <a:p>
            <a:pPr lvl="0"/>
            <a:r>
              <a:rPr lang="pl-PL" dirty="0" smtClean="0"/>
              <a:t>Stanowisko</a:t>
            </a:r>
          </a:p>
        </p:txBody>
      </p:sp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ymbol zastępczy tekstu 2"/>
          <p:cNvSpPr>
            <a:spLocks noGrp="1"/>
          </p:cNvSpPr>
          <p:nvPr>
            <p:ph type="body" sz="quarter" idx="11" hasCustomPrompt="1"/>
          </p:nvPr>
        </p:nvSpPr>
        <p:spPr>
          <a:xfrm>
            <a:off x="6483944" y="4732784"/>
            <a:ext cx="5563072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200" b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Podtytuł</a:t>
            </a:r>
          </a:p>
        </p:txBody>
      </p:sp>
      <p:sp>
        <p:nvSpPr>
          <p:cNvPr id="28" name="Shape 35"/>
          <p:cNvSpPr/>
          <p:nvPr userDrawn="1"/>
        </p:nvSpPr>
        <p:spPr>
          <a:xfrm>
            <a:off x="6616700" y="4152329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29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777600" y="844352"/>
            <a:ext cx="5148736" cy="5040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Miejsce i data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466184" y="789485"/>
            <a:ext cx="5580832" cy="295232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defRPr sz="6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pl-PL" dirty="0" smtClean="0"/>
              <a:t>Tutaj proszę wpisać tytuł prezentacji</a:t>
            </a:r>
            <a:endParaRPr lang="pl-PL" dirty="0"/>
          </a:p>
        </p:txBody>
      </p:sp>
      <p:sp>
        <p:nvSpPr>
          <p:cNvPr id="12" name="Symbol zastępczy tekstu 2"/>
          <p:cNvSpPr>
            <a:spLocks noGrp="1"/>
          </p:cNvSpPr>
          <p:nvPr>
            <p:ph type="body" sz="quarter" idx="14" hasCustomPrompt="1"/>
          </p:nvPr>
        </p:nvSpPr>
        <p:spPr>
          <a:xfrm>
            <a:off x="957784" y="8693224"/>
            <a:ext cx="8208912" cy="4325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Nazwa jednostki lub komórki</a:t>
            </a:r>
          </a:p>
        </p:txBody>
      </p:sp>
    </p:spTree>
    <p:extLst>
      <p:ext uri="{BB962C8B-B14F-4D97-AF65-F5344CB8AC3E}">
        <p14:creationId xmlns:p14="http://schemas.microsoft.com/office/powerpoint/2010/main" val="114754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i grafika - dłuż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pl-PL" sz="2400" dirty="0">
                <a:solidFill>
                  <a:srgbClr val="FFFFFF"/>
                </a:solidFill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rtl="0" latinLnBrk="1" hangingPunct="0"/>
                <a:endParaRPr lang="pl-PL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lang="pl-PL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rtl="0" latinLnBrk="1" hangingPunct="0"/>
                <a:endParaRPr lang="pl-PL" sz="2400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777600" y="3580656"/>
            <a:ext cx="5508776" cy="475252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741760" y="2428528"/>
            <a:ext cx="11521280" cy="864096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5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(ale nie wydłużać) we wzorcu: menu „Widok” &gt; „Wzorzec slajdów”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741760" y="844351"/>
            <a:ext cx="11521280" cy="10801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slajdu </a:t>
            </a:r>
            <a:br>
              <a:rPr lang="pl-PL" dirty="0" smtClean="0"/>
            </a:br>
            <a:r>
              <a:rPr lang="pl-PL" dirty="0" smtClean="0"/>
              <a:t>dłuższy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829279" y="2000473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6789738" y="3580656"/>
            <a:ext cx="5473302" cy="475252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20" name="pole tekstowe 19"/>
          <p:cNvSpPr txBox="1"/>
          <p:nvPr userDrawn="1"/>
        </p:nvSpPr>
        <p:spPr>
          <a:xfrm>
            <a:off x="829279" y="83994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fld id="{C19836D0-3F8D-48FA-A6B3-A53F85479A39}" type="slidenum">
              <a:rPr lang="pl-PL" sz="2000" b="1" smtClean="0">
                <a:solidFill>
                  <a:srgbClr val="FFFFFF"/>
                </a:solidFill>
              </a:rPr>
              <a:pPr algn="l" rtl="0" latinLnBrk="1" hangingPunct="0"/>
              <a:t>‹#›</a:t>
            </a:fld>
            <a:endParaRPr lang="pl-PL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5391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podtytuł z grafiką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a 3"/>
          <p:cNvGrpSpPr/>
          <p:nvPr userDrawn="1"/>
        </p:nvGrpSpPr>
        <p:grpSpPr>
          <a:xfrm>
            <a:off x="-12998" y="0"/>
            <a:ext cx="13017798" cy="9769012"/>
            <a:chOff x="-12998" y="0"/>
            <a:chExt cx="13017798" cy="9769012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" name="Prostokąt 19"/>
            <p:cNvSpPr/>
            <p:nvPr userDrawn="1"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" name="Prostokąt 5"/>
            <p:cNvSpPr/>
            <p:nvPr userDrawn="1"/>
          </p:nvSpPr>
          <p:spPr>
            <a:xfrm>
              <a:off x="6495900" y="0"/>
              <a:ext cx="6508899" cy="767847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9" name="Symbol zastępczy tekstu 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042248" y="268289"/>
            <a:ext cx="5329238" cy="5040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Miejsce i data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000" y="8683200"/>
            <a:ext cx="25606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Symbol zastępczy tekstu 2"/>
          <p:cNvSpPr>
            <a:spLocks noGrp="1"/>
          </p:cNvSpPr>
          <p:nvPr>
            <p:ph type="body" sz="quarter" idx="15" hasCustomPrompt="1"/>
          </p:nvPr>
        </p:nvSpPr>
        <p:spPr>
          <a:xfrm>
            <a:off x="7056064" y="6586760"/>
            <a:ext cx="5567016" cy="865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Imię i nazwisko prelegenta </a:t>
            </a:r>
            <a:br>
              <a:rPr lang="pl-PL" dirty="0" smtClean="0"/>
            </a:br>
            <a:r>
              <a:rPr lang="pl-PL" dirty="0" smtClean="0"/>
              <a:t>Stanowisko</a:t>
            </a:r>
          </a:p>
        </p:txBody>
      </p:sp>
      <p:sp>
        <p:nvSpPr>
          <p:cNvPr id="22" name="Symbol zastępczy tekstu 2"/>
          <p:cNvSpPr>
            <a:spLocks noGrp="1"/>
          </p:cNvSpPr>
          <p:nvPr>
            <p:ph type="body" sz="quarter" idx="11" hasCustomPrompt="1"/>
          </p:nvPr>
        </p:nvSpPr>
        <p:spPr>
          <a:xfrm>
            <a:off x="7060008" y="5003675"/>
            <a:ext cx="5563072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400" b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Podtytuł</a:t>
            </a:r>
          </a:p>
        </p:txBody>
      </p:sp>
      <p:sp>
        <p:nvSpPr>
          <p:cNvPr id="23" name="Shape 35"/>
          <p:cNvSpPr/>
          <p:nvPr userDrawn="1"/>
        </p:nvSpPr>
        <p:spPr>
          <a:xfrm>
            <a:off x="7192764" y="4423220"/>
            <a:ext cx="1270000" cy="212031"/>
          </a:xfrm>
          <a:prstGeom prst="rect">
            <a:avLst/>
          </a:prstGeom>
          <a:solidFill>
            <a:schemeClr val="tx1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5" name="Tytuł 1"/>
          <p:cNvSpPr>
            <a:spLocks noGrp="1"/>
          </p:cNvSpPr>
          <p:nvPr>
            <p:ph type="title" hasCustomPrompt="1"/>
          </p:nvPr>
        </p:nvSpPr>
        <p:spPr>
          <a:xfrm>
            <a:off x="7042248" y="1060376"/>
            <a:ext cx="5580832" cy="295232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defRPr sz="6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pl-PL" dirty="0" smtClean="0"/>
              <a:t>Tutaj proszę wpisać tytuł prezentacji</a:t>
            </a:r>
            <a:endParaRPr lang="pl-PL" dirty="0"/>
          </a:p>
        </p:txBody>
      </p:sp>
      <p:sp>
        <p:nvSpPr>
          <p:cNvPr id="26" name="Symbol zastępczy tekstu 2"/>
          <p:cNvSpPr>
            <a:spLocks noGrp="1"/>
          </p:cNvSpPr>
          <p:nvPr>
            <p:ph type="body" sz="quarter" idx="14" hasCustomPrompt="1"/>
          </p:nvPr>
        </p:nvSpPr>
        <p:spPr>
          <a:xfrm>
            <a:off x="957784" y="8693224"/>
            <a:ext cx="8208912" cy="4325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Nazwa jednostki lub komórki</a:t>
            </a:r>
          </a:p>
        </p:txBody>
      </p:sp>
    </p:spTree>
    <p:extLst>
      <p:ext uri="{BB962C8B-B14F-4D97-AF65-F5344CB8AC3E}">
        <p14:creationId xmlns:p14="http://schemas.microsoft.com/office/powerpoint/2010/main" val="27790160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77600" y="6187802"/>
            <a:ext cx="11413432" cy="865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Dodatkowy tekst</a:t>
            </a:r>
          </a:p>
        </p:txBody>
      </p:sp>
      <p:grpSp>
        <p:nvGrpSpPr>
          <p:cNvPr id="2" name="Grupa 1"/>
          <p:cNvGrpSpPr/>
          <p:nvPr userDrawn="1"/>
        </p:nvGrpSpPr>
        <p:grpSpPr>
          <a:xfrm>
            <a:off x="-12998" y="7678476"/>
            <a:ext cx="13017798" cy="2090536"/>
            <a:chOff x="-12998" y="7678476"/>
            <a:chExt cx="13017798" cy="2090536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pic>
          <p:nvPicPr>
            <p:cNvPr id="1026" name="Picture 2" descr="D:\Moje obrazy\logo zus\logoZUSnoweRozwiniecie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0747" y="8682125"/>
              <a:ext cx="2560325" cy="575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Symbol zastępczy tekstu 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77600" y="4565526"/>
            <a:ext cx="11413432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400" b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25" name="Symbol zastępczy tekstu 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77600" y="1189534"/>
            <a:ext cx="11413432" cy="201622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6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Tu proszę wpisać tytuł sekcji tytuł sekcji</a:t>
            </a:r>
          </a:p>
        </p:txBody>
      </p:sp>
      <p:sp>
        <p:nvSpPr>
          <p:cNvPr id="28" name="Shape 35"/>
          <p:cNvSpPr/>
          <p:nvPr userDrawn="1"/>
        </p:nvSpPr>
        <p:spPr>
          <a:xfrm>
            <a:off x="885776" y="3796481"/>
            <a:ext cx="1270000" cy="212031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14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784" y="8693224"/>
            <a:ext cx="8208912" cy="4325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Nazwa jednostki lub komórki</a:t>
            </a:r>
          </a:p>
        </p:txBody>
      </p:sp>
    </p:spTree>
    <p:extLst>
      <p:ext uri="{BB962C8B-B14F-4D97-AF65-F5344CB8AC3E}">
        <p14:creationId xmlns:p14="http://schemas.microsoft.com/office/powerpoint/2010/main" val="24538736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 grafika - krót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777600" y="3364632"/>
            <a:ext cx="5508776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741760" y="2212504"/>
            <a:ext cx="11521280" cy="864096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5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(ale nie wydłużać) we wzorcu: menu „Widok” &gt; „Wzorzec slajdów”.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741760" y="844352"/>
            <a:ext cx="11521280" cy="8640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2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slajdu krótszy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829279" y="1780456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6789738" y="3364632"/>
            <a:ext cx="5473302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2" name="pole tekstowe 1"/>
          <p:cNvSpPr txBox="1"/>
          <p:nvPr userDrawn="1"/>
        </p:nvSpPr>
        <p:spPr>
          <a:xfrm>
            <a:off x="829279" y="83994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2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t>‹#›</a:t>
            </a:fld>
            <a:endParaRPr kumimoji="0" lang="pl-PL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635833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dużą grafiką - krót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6790432" y="4588768"/>
            <a:ext cx="5508776" cy="374441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6790432" y="2716560"/>
            <a:ext cx="5472608" cy="1656184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5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(ale nie wydłużać) we wzorcu: menu „Widok” &gt; „Wzorzec slajdów”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6790432" y="916359"/>
            <a:ext cx="5472608" cy="129614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2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slajdu</a:t>
            </a:r>
            <a:br>
              <a:rPr lang="pl-PL" dirty="0" smtClean="0"/>
            </a:br>
            <a:r>
              <a:rPr lang="pl-PL" dirty="0" smtClean="0"/>
              <a:t>krótszy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6816576" y="2356520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741760" y="916360"/>
            <a:ext cx="5473302" cy="74168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20" name="pole tekstowe 19"/>
          <p:cNvSpPr txBox="1"/>
          <p:nvPr userDrawn="1"/>
        </p:nvSpPr>
        <p:spPr>
          <a:xfrm>
            <a:off x="829279" y="83994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2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t>‹#›</a:t>
            </a:fld>
            <a:endParaRPr kumimoji="0" lang="pl-PL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2853499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dużą grafiką - dłuż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6790432" y="4804792"/>
            <a:ext cx="5508776" cy="352839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6790432" y="2932584"/>
            <a:ext cx="5472608" cy="1656184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5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(ale nie wydłużać) we wzorcu: menu „Widok” &gt; „Wzorzec slajdów”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6790432" y="916359"/>
            <a:ext cx="5472608" cy="151216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</a:t>
            </a:r>
            <a:br>
              <a:rPr lang="pl-PL" dirty="0" smtClean="0"/>
            </a:br>
            <a:r>
              <a:rPr lang="pl-PL" dirty="0" smtClean="0"/>
              <a:t>slajdu dłuższy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6816576" y="2572544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741760" y="916360"/>
            <a:ext cx="5473302" cy="74168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20" name="pole tekstowe 19"/>
          <p:cNvSpPr txBox="1"/>
          <p:nvPr userDrawn="1"/>
        </p:nvSpPr>
        <p:spPr>
          <a:xfrm>
            <a:off x="829279" y="83994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2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t>‹#›</a:t>
            </a:fld>
            <a:endParaRPr kumimoji="0" lang="pl-PL" sz="19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00146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3" name="pole tekstowe 12"/>
          <p:cNvSpPr txBox="1"/>
          <p:nvPr userDrawn="1"/>
        </p:nvSpPr>
        <p:spPr>
          <a:xfrm>
            <a:off x="829279" y="83995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2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t>‹#›</a:t>
            </a:fld>
            <a:endParaRPr kumimoji="0" lang="pl-PL" sz="19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703365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apez 3"/>
          <p:cNvSpPr/>
          <p:nvPr/>
        </p:nvSpPr>
        <p:spPr>
          <a:xfrm>
            <a:off x="-12998" y="7678476"/>
            <a:ext cx="13017797" cy="2090536"/>
          </a:xfrm>
          <a:custGeom>
            <a:avLst/>
            <a:gdLst>
              <a:gd name="connsiteX0" fmla="*/ 0 w 12651729"/>
              <a:gd name="connsiteY0" fmla="*/ 1132384 h 1132384"/>
              <a:gd name="connsiteX1" fmla="*/ 448503 w 12651729"/>
              <a:gd name="connsiteY1" fmla="*/ 0 h 1132384"/>
              <a:gd name="connsiteX2" fmla="*/ 12203226 w 12651729"/>
              <a:gd name="connsiteY2" fmla="*/ 0 h 1132384"/>
              <a:gd name="connsiteX3" fmla="*/ 12651729 w 12651729"/>
              <a:gd name="connsiteY3" fmla="*/ 1132384 h 1132384"/>
              <a:gd name="connsiteX4" fmla="*/ 0 w 12651729"/>
              <a:gd name="connsiteY4" fmla="*/ 1132384 h 1132384"/>
              <a:gd name="connsiteX0" fmla="*/ 0 w 12651729"/>
              <a:gd name="connsiteY0" fmla="*/ 1160959 h 1160959"/>
              <a:gd name="connsiteX1" fmla="*/ 448503 w 12651729"/>
              <a:gd name="connsiteY1" fmla="*/ 28575 h 1160959"/>
              <a:gd name="connsiteX2" fmla="*/ 12622326 w 12651729"/>
              <a:gd name="connsiteY2" fmla="*/ 0 h 1160959"/>
              <a:gd name="connsiteX3" fmla="*/ 12651729 w 12651729"/>
              <a:gd name="connsiteY3" fmla="*/ 1160959 h 1160959"/>
              <a:gd name="connsiteX4" fmla="*/ 0 w 12651729"/>
              <a:gd name="connsiteY4" fmla="*/ 1160959 h 1160959"/>
              <a:gd name="connsiteX0" fmla="*/ 0 w 12654076"/>
              <a:gd name="connsiteY0" fmla="*/ 1167309 h 1167309"/>
              <a:gd name="connsiteX1" fmla="*/ 448503 w 12654076"/>
              <a:gd name="connsiteY1" fmla="*/ 34925 h 1167309"/>
              <a:gd name="connsiteX2" fmla="*/ 12654076 w 12654076"/>
              <a:gd name="connsiteY2" fmla="*/ 0 h 1167309"/>
              <a:gd name="connsiteX3" fmla="*/ 12651729 w 12654076"/>
              <a:gd name="connsiteY3" fmla="*/ 1167309 h 1167309"/>
              <a:gd name="connsiteX4" fmla="*/ 0 w 12654076"/>
              <a:gd name="connsiteY4" fmla="*/ 1167309 h 1167309"/>
              <a:gd name="connsiteX0" fmla="*/ 0 w 12660426"/>
              <a:gd name="connsiteY0" fmla="*/ 1148259 h 1148259"/>
              <a:gd name="connsiteX1" fmla="*/ 448503 w 12660426"/>
              <a:gd name="connsiteY1" fmla="*/ 15875 h 1148259"/>
              <a:gd name="connsiteX2" fmla="*/ 12660426 w 12660426"/>
              <a:gd name="connsiteY2" fmla="*/ 0 h 1148259"/>
              <a:gd name="connsiteX3" fmla="*/ 12651729 w 12660426"/>
              <a:gd name="connsiteY3" fmla="*/ 1148259 h 1148259"/>
              <a:gd name="connsiteX4" fmla="*/ 0 w 12660426"/>
              <a:gd name="connsiteY4" fmla="*/ 1148259 h 1148259"/>
              <a:gd name="connsiteX0" fmla="*/ 0 w 12670336"/>
              <a:gd name="connsiteY0" fmla="*/ 1148259 h 1148259"/>
              <a:gd name="connsiteX1" fmla="*/ 448503 w 12670336"/>
              <a:gd name="connsiteY1" fmla="*/ 15875 h 1148259"/>
              <a:gd name="connsiteX2" fmla="*/ 12660426 w 12670336"/>
              <a:gd name="connsiteY2" fmla="*/ 0 h 1148259"/>
              <a:gd name="connsiteX3" fmla="*/ 12670298 w 12670336"/>
              <a:gd name="connsiteY3" fmla="*/ 1148259 h 1148259"/>
              <a:gd name="connsiteX4" fmla="*/ 0 w 12670336"/>
              <a:gd name="connsiteY4" fmla="*/ 1148259 h 1148259"/>
              <a:gd name="connsiteX0" fmla="*/ 0 w 12672031"/>
              <a:gd name="connsiteY0" fmla="*/ 1143497 h 1143497"/>
              <a:gd name="connsiteX1" fmla="*/ 448503 w 12672031"/>
              <a:gd name="connsiteY1" fmla="*/ 11113 h 1143497"/>
              <a:gd name="connsiteX2" fmla="*/ 12672031 w 12672031"/>
              <a:gd name="connsiteY2" fmla="*/ 0 h 1143497"/>
              <a:gd name="connsiteX3" fmla="*/ 12670298 w 12672031"/>
              <a:gd name="connsiteY3" fmla="*/ 1143497 h 1143497"/>
              <a:gd name="connsiteX4" fmla="*/ 0 w 12672031"/>
              <a:gd name="connsiteY4" fmla="*/ 1143497 h 1143497"/>
              <a:gd name="connsiteX0" fmla="*/ 0 w 12670360"/>
              <a:gd name="connsiteY0" fmla="*/ 1143497 h 1143497"/>
              <a:gd name="connsiteX1" fmla="*/ 448503 w 12670360"/>
              <a:gd name="connsiteY1" fmla="*/ 11113 h 1143497"/>
              <a:gd name="connsiteX2" fmla="*/ 12665068 w 12670360"/>
              <a:gd name="connsiteY2" fmla="*/ 0 h 1143497"/>
              <a:gd name="connsiteX3" fmla="*/ 12670298 w 12670360"/>
              <a:gd name="connsiteY3" fmla="*/ 1143497 h 1143497"/>
              <a:gd name="connsiteX4" fmla="*/ 0 w 12670360"/>
              <a:gd name="connsiteY4" fmla="*/ 1143497 h 1143497"/>
              <a:gd name="connsiteX0" fmla="*/ 0 w 12672030"/>
              <a:gd name="connsiteY0" fmla="*/ 1145878 h 1145878"/>
              <a:gd name="connsiteX1" fmla="*/ 448503 w 12672030"/>
              <a:gd name="connsiteY1" fmla="*/ 13494 h 1145878"/>
              <a:gd name="connsiteX2" fmla="*/ 12672030 w 12672030"/>
              <a:gd name="connsiteY2" fmla="*/ 0 h 1145878"/>
              <a:gd name="connsiteX3" fmla="*/ 12670298 w 12672030"/>
              <a:gd name="connsiteY3" fmla="*/ 1145878 h 1145878"/>
              <a:gd name="connsiteX4" fmla="*/ 0 w 12672030"/>
              <a:gd name="connsiteY4" fmla="*/ 1145878 h 1145878"/>
              <a:gd name="connsiteX0" fmla="*/ 0 w 12670360"/>
              <a:gd name="connsiteY0" fmla="*/ 1145878 h 1145878"/>
              <a:gd name="connsiteX1" fmla="*/ 448503 w 12670360"/>
              <a:gd name="connsiteY1" fmla="*/ 13494 h 1145878"/>
              <a:gd name="connsiteX2" fmla="*/ 12665067 w 12670360"/>
              <a:gd name="connsiteY2" fmla="*/ 0 h 1145878"/>
              <a:gd name="connsiteX3" fmla="*/ 12670298 w 12670360"/>
              <a:gd name="connsiteY3" fmla="*/ 1145878 h 1145878"/>
              <a:gd name="connsiteX4" fmla="*/ 0 w 12670360"/>
              <a:gd name="connsiteY4" fmla="*/ 1145878 h 1145878"/>
              <a:gd name="connsiteX0" fmla="*/ 0 w 12674351"/>
              <a:gd name="connsiteY0" fmla="*/ 1145878 h 1145878"/>
              <a:gd name="connsiteX1" fmla="*/ 448503 w 12674351"/>
              <a:gd name="connsiteY1" fmla="*/ 13494 h 1145878"/>
              <a:gd name="connsiteX2" fmla="*/ 12674351 w 12674351"/>
              <a:gd name="connsiteY2" fmla="*/ 0 h 1145878"/>
              <a:gd name="connsiteX3" fmla="*/ 12670298 w 12674351"/>
              <a:gd name="connsiteY3" fmla="*/ 1145878 h 1145878"/>
              <a:gd name="connsiteX4" fmla="*/ 0 w 12674351"/>
              <a:gd name="connsiteY4" fmla="*/ 1145878 h 1145878"/>
              <a:gd name="connsiteX0" fmla="*/ 0 w 12670390"/>
              <a:gd name="connsiteY0" fmla="*/ 1145878 h 1145878"/>
              <a:gd name="connsiteX1" fmla="*/ 448503 w 12670390"/>
              <a:gd name="connsiteY1" fmla="*/ 13494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70390"/>
              <a:gd name="connsiteY0" fmla="*/ 1145878 h 1145878"/>
              <a:gd name="connsiteX1" fmla="*/ 436898 w 12670390"/>
              <a:gd name="connsiteY1" fmla="*/ 1588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81995"/>
              <a:gd name="connsiteY0" fmla="*/ 1148260 h 1148260"/>
              <a:gd name="connsiteX1" fmla="*/ 448503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3153589"/>
              <a:gd name="connsiteY0" fmla="*/ 1143022 h 1145878"/>
              <a:gd name="connsiteX1" fmla="*/ 920097 w 13153589"/>
              <a:gd name="connsiteY1" fmla="*/ 1588 h 1145878"/>
              <a:gd name="connsiteX2" fmla="*/ 13150586 w 13153589"/>
              <a:gd name="connsiteY2" fmla="*/ 0 h 1145878"/>
              <a:gd name="connsiteX3" fmla="*/ 13153497 w 13153589"/>
              <a:gd name="connsiteY3" fmla="*/ 1145878 h 1145878"/>
              <a:gd name="connsiteX4" fmla="*/ 0 w 13153589"/>
              <a:gd name="connsiteY4" fmla="*/ 1143022 h 1145878"/>
              <a:gd name="connsiteX0" fmla="*/ 0 w 13153589"/>
              <a:gd name="connsiteY0" fmla="*/ 1146671 h 1149527"/>
              <a:gd name="connsiteX1" fmla="*/ 833477 w 13153589"/>
              <a:gd name="connsiteY1" fmla="*/ 0 h 1149527"/>
              <a:gd name="connsiteX2" fmla="*/ 13150586 w 13153589"/>
              <a:gd name="connsiteY2" fmla="*/ 3649 h 1149527"/>
              <a:gd name="connsiteX3" fmla="*/ 13153497 w 13153589"/>
              <a:gd name="connsiteY3" fmla="*/ 1149527 h 1149527"/>
              <a:gd name="connsiteX4" fmla="*/ 0 w 13153589"/>
              <a:gd name="connsiteY4" fmla="*/ 1146671 h 11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3589" h="1149527">
                <a:moveTo>
                  <a:pt x="0" y="1146671"/>
                </a:moveTo>
                <a:lnTo>
                  <a:pt x="833477" y="0"/>
                </a:lnTo>
                <a:lnTo>
                  <a:pt x="13150586" y="3649"/>
                </a:lnTo>
                <a:cubicBezTo>
                  <a:pt x="13149804" y="392752"/>
                  <a:pt x="13154279" y="760424"/>
                  <a:pt x="13153497" y="1149527"/>
                </a:cubicBezTo>
                <a:lnTo>
                  <a:pt x="0" y="1146671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0" y="8178527"/>
            <a:ext cx="13004800" cy="1590485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Trójkąt prostokątny 14"/>
          <p:cNvSpPr/>
          <p:nvPr/>
        </p:nvSpPr>
        <p:spPr>
          <a:xfrm flipV="1">
            <a:off x="-2756" y="8171381"/>
            <a:ext cx="621929" cy="1596952"/>
          </a:xfrm>
          <a:custGeom>
            <a:avLst/>
            <a:gdLst>
              <a:gd name="connsiteX0" fmla="*/ 0 w 525736"/>
              <a:gd name="connsiteY0" fmla="*/ 792088 h 792088"/>
              <a:gd name="connsiteX1" fmla="*/ 0 w 525736"/>
              <a:gd name="connsiteY1" fmla="*/ 0 h 792088"/>
              <a:gd name="connsiteX2" fmla="*/ 525736 w 525736"/>
              <a:gd name="connsiteY2" fmla="*/ 792088 h 792088"/>
              <a:gd name="connsiteX3" fmla="*/ 0 w 525736"/>
              <a:gd name="connsiteY3" fmla="*/ 792088 h 792088"/>
              <a:gd name="connsiteX0" fmla="*/ 0 w 313804"/>
              <a:gd name="connsiteY0" fmla="*/ 792088 h 792088"/>
              <a:gd name="connsiteX1" fmla="*/ 0 w 313804"/>
              <a:gd name="connsiteY1" fmla="*/ 0 h 792088"/>
              <a:gd name="connsiteX2" fmla="*/ 313804 w 313804"/>
              <a:gd name="connsiteY2" fmla="*/ 792088 h 792088"/>
              <a:gd name="connsiteX3" fmla="*/ 0 w 313804"/>
              <a:gd name="connsiteY3" fmla="*/ 792088 h 792088"/>
              <a:gd name="connsiteX0" fmla="*/ 0 w 318566"/>
              <a:gd name="connsiteY0" fmla="*/ 792088 h 792088"/>
              <a:gd name="connsiteX1" fmla="*/ 0 w 318566"/>
              <a:gd name="connsiteY1" fmla="*/ 0 h 792088"/>
              <a:gd name="connsiteX2" fmla="*/ 318566 w 318566"/>
              <a:gd name="connsiteY2" fmla="*/ 789707 h 792088"/>
              <a:gd name="connsiteX3" fmla="*/ 0 w 318566"/>
              <a:gd name="connsiteY3" fmla="*/ 792088 h 792088"/>
              <a:gd name="connsiteX0" fmla="*/ 0 w 318566"/>
              <a:gd name="connsiteY0" fmla="*/ 787325 h 789707"/>
              <a:gd name="connsiteX1" fmla="*/ 0 w 318566"/>
              <a:gd name="connsiteY1" fmla="*/ 0 h 789707"/>
              <a:gd name="connsiteX2" fmla="*/ 318566 w 318566"/>
              <a:gd name="connsiteY2" fmla="*/ 789707 h 789707"/>
              <a:gd name="connsiteX3" fmla="*/ 0 w 318566"/>
              <a:gd name="connsiteY3" fmla="*/ 787325 h 789707"/>
              <a:gd name="connsiteX0" fmla="*/ 0 w 604316"/>
              <a:gd name="connsiteY0" fmla="*/ 787325 h 1599332"/>
              <a:gd name="connsiteX1" fmla="*/ 0 w 604316"/>
              <a:gd name="connsiteY1" fmla="*/ 0 h 1599332"/>
              <a:gd name="connsiteX2" fmla="*/ 604316 w 604316"/>
              <a:gd name="connsiteY2" fmla="*/ 1599332 h 1599332"/>
              <a:gd name="connsiteX3" fmla="*/ 0 w 604316"/>
              <a:gd name="connsiteY3" fmla="*/ 787325 h 1599332"/>
              <a:gd name="connsiteX0" fmla="*/ 0 w 604316"/>
              <a:gd name="connsiteY0" fmla="*/ 1596950 h 1599332"/>
              <a:gd name="connsiteX1" fmla="*/ 0 w 604316"/>
              <a:gd name="connsiteY1" fmla="*/ 0 h 1599332"/>
              <a:gd name="connsiteX2" fmla="*/ 604316 w 604316"/>
              <a:gd name="connsiteY2" fmla="*/ 1599332 h 1599332"/>
              <a:gd name="connsiteX3" fmla="*/ 0 w 604316"/>
              <a:gd name="connsiteY3" fmla="*/ 1596950 h 1599332"/>
              <a:gd name="connsiteX0" fmla="*/ 0 w 613841"/>
              <a:gd name="connsiteY0" fmla="*/ 1596950 h 1596950"/>
              <a:gd name="connsiteX1" fmla="*/ 0 w 613841"/>
              <a:gd name="connsiteY1" fmla="*/ 0 h 1596950"/>
              <a:gd name="connsiteX2" fmla="*/ 613841 w 613841"/>
              <a:gd name="connsiteY2" fmla="*/ 1594570 h 1596950"/>
              <a:gd name="connsiteX3" fmla="*/ 0 w 613841"/>
              <a:gd name="connsiteY3" fmla="*/ 1596950 h 1596950"/>
              <a:gd name="connsiteX0" fmla="*/ 0 w 613841"/>
              <a:gd name="connsiteY0" fmla="*/ 1589806 h 1594570"/>
              <a:gd name="connsiteX1" fmla="*/ 0 w 613841"/>
              <a:gd name="connsiteY1" fmla="*/ 0 h 1594570"/>
              <a:gd name="connsiteX2" fmla="*/ 613841 w 613841"/>
              <a:gd name="connsiteY2" fmla="*/ 1594570 h 1594570"/>
              <a:gd name="connsiteX3" fmla="*/ 0 w 613841"/>
              <a:gd name="connsiteY3" fmla="*/ 1589806 h 1594570"/>
              <a:gd name="connsiteX0" fmla="*/ 0 w 611460"/>
              <a:gd name="connsiteY0" fmla="*/ 1589806 h 1589806"/>
              <a:gd name="connsiteX1" fmla="*/ 0 w 611460"/>
              <a:gd name="connsiteY1" fmla="*/ 0 h 1589806"/>
              <a:gd name="connsiteX2" fmla="*/ 611460 w 611460"/>
              <a:gd name="connsiteY2" fmla="*/ 1585045 h 1589806"/>
              <a:gd name="connsiteX3" fmla="*/ 0 w 611460"/>
              <a:gd name="connsiteY3" fmla="*/ 1589806 h 1589806"/>
              <a:gd name="connsiteX0" fmla="*/ 0 w 613841"/>
              <a:gd name="connsiteY0" fmla="*/ 1589806 h 1589806"/>
              <a:gd name="connsiteX1" fmla="*/ 0 w 613841"/>
              <a:gd name="connsiteY1" fmla="*/ 0 h 1589806"/>
              <a:gd name="connsiteX2" fmla="*/ 613841 w 613841"/>
              <a:gd name="connsiteY2" fmla="*/ 1587426 h 1589806"/>
              <a:gd name="connsiteX3" fmla="*/ 0 w 613841"/>
              <a:gd name="connsiteY3" fmla="*/ 1589806 h 1589806"/>
              <a:gd name="connsiteX0" fmla="*/ 0 w 613841"/>
              <a:gd name="connsiteY0" fmla="*/ 1589806 h 1594570"/>
              <a:gd name="connsiteX1" fmla="*/ 0 w 613841"/>
              <a:gd name="connsiteY1" fmla="*/ 0 h 1594570"/>
              <a:gd name="connsiteX2" fmla="*/ 613841 w 613841"/>
              <a:gd name="connsiteY2" fmla="*/ 1594570 h 1594570"/>
              <a:gd name="connsiteX3" fmla="*/ 0 w 613841"/>
              <a:gd name="connsiteY3" fmla="*/ 1589806 h 1594570"/>
              <a:gd name="connsiteX0" fmla="*/ 2381 w 613841"/>
              <a:gd name="connsiteY0" fmla="*/ 1596950 h 1596950"/>
              <a:gd name="connsiteX1" fmla="*/ 0 w 613841"/>
              <a:gd name="connsiteY1" fmla="*/ 0 h 1596950"/>
              <a:gd name="connsiteX2" fmla="*/ 613841 w 613841"/>
              <a:gd name="connsiteY2" fmla="*/ 1594570 h 1596950"/>
              <a:gd name="connsiteX3" fmla="*/ 2381 w 613841"/>
              <a:gd name="connsiteY3" fmla="*/ 1596950 h 1596950"/>
              <a:gd name="connsiteX0" fmla="*/ 105 w 616327"/>
              <a:gd name="connsiteY0" fmla="*/ 1596950 h 1596950"/>
              <a:gd name="connsiteX1" fmla="*/ 2486 w 616327"/>
              <a:gd name="connsiteY1" fmla="*/ 0 h 1596950"/>
              <a:gd name="connsiteX2" fmla="*/ 616327 w 616327"/>
              <a:gd name="connsiteY2" fmla="*/ 1594570 h 1596950"/>
              <a:gd name="connsiteX3" fmla="*/ 105 w 616327"/>
              <a:gd name="connsiteY3" fmla="*/ 1596950 h 1596950"/>
              <a:gd name="connsiteX0" fmla="*/ 105 w 609303"/>
              <a:gd name="connsiteY0" fmla="*/ 1596950 h 1596952"/>
              <a:gd name="connsiteX1" fmla="*/ 2486 w 609303"/>
              <a:gd name="connsiteY1" fmla="*/ 0 h 1596952"/>
              <a:gd name="connsiteX2" fmla="*/ 609303 w 609303"/>
              <a:gd name="connsiteY2" fmla="*/ 1596952 h 1596952"/>
              <a:gd name="connsiteX3" fmla="*/ 105 w 609303"/>
              <a:gd name="connsiteY3" fmla="*/ 1596950 h 1596952"/>
              <a:gd name="connsiteX0" fmla="*/ 2302 w 611500"/>
              <a:gd name="connsiteY0" fmla="*/ 1596950 h 1596952"/>
              <a:gd name="connsiteX1" fmla="*/ 0 w 611500"/>
              <a:gd name="connsiteY1" fmla="*/ 0 h 1596952"/>
              <a:gd name="connsiteX2" fmla="*/ 611500 w 611500"/>
              <a:gd name="connsiteY2" fmla="*/ 1596952 h 1596952"/>
              <a:gd name="connsiteX3" fmla="*/ 2302 w 611500"/>
              <a:gd name="connsiteY3" fmla="*/ 1596950 h 159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500" h="1596952">
                <a:moveTo>
                  <a:pt x="2302" y="1596950"/>
                </a:moveTo>
                <a:cubicBezTo>
                  <a:pt x="1508" y="1064633"/>
                  <a:pt x="794" y="532317"/>
                  <a:pt x="0" y="0"/>
                </a:cubicBezTo>
                <a:lnTo>
                  <a:pt x="611500" y="1596952"/>
                </a:lnTo>
                <a:lnTo>
                  <a:pt x="2302" y="159695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pole tekstowe 3"/>
          <p:cNvSpPr txBox="1"/>
          <p:nvPr userDrawn="1"/>
        </p:nvSpPr>
        <p:spPr>
          <a:xfrm>
            <a:off x="957784" y="3417573"/>
            <a:ext cx="10945216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66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t>Dziękuję za uwagę</a:t>
            </a:r>
            <a:endParaRPr kumimoji="0" lang="pl-PL" sz="6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882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i grafika - dłuż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endParaRPr lang="pl-PL" sz="2400" dirty="0">
                <a:solidFill>
                  <a:srgbClr val="FFFFFF"/>
                </a:solidFill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rtl="0" latinLnBrk="1" hangingPunct="0"/>
                <a:endParaRPr lang="pl-PL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lang="pl-PL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rtl="0" latinLnBrk="1" hangingPunct="0"/>
                <a:endParaRPr lang="pl-PL" sz="2400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777600" y="3580656"/>
            <a:ext cx="5508776" cy="475252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741760" y="2428528"/>
            <a:ext cx="11521280" cy="864096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5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(ale nie wydłużać) we wzorcu: menu „Widok” &gt; „Wzorzec slajdów”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741760" y="844351"/>
            <a:ext cx="11521280" cy="10801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slajdu </a:t>
            </a:r>
            <a:br>
              <a:rPr lang="pl-PL" dirty="0" smtClean="0"/>
            </a:br>
            <a:r>
              <a:rPr lang="pl-PL" dirty="0" smtClean="0"/>
              <a:t>dłuższy</a:t>
            </a:r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6789738" y="3580656"/>
            <a:ext cx="5473302" cy="475252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20" name="pole tekstowe 19"/>
          <p:cNvSpPr txBox="1"/>
          <p:nvPr userDrawn="1"/>
        </p:nvSpPr>
        <p:spPr>
          <a:xfrm>
            <a:off x="829279" y="83994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fld id="{C19836D0-3F8D-48FA-A6B3-A53F85479A39}" type="slidenum">
              <a:rPr lang="pl-PL" sz="2000" b="1" smtClean="0">
                <a:solidFill>
                  <a:srgbClr val="FFFFFF"/>
                </a:solidFill>
              </a:rPr>
              <a:pPr algn="l" rtl="0" latinLnBrk="1" hangingPunct="0"/>
              <a:t>‹#›</a:t>
            </a:fld>
            <a:endParaRPr lang="pl-PL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2" r:id="rId3"/>
    <p:sldLayoutId id="2147483657" r:id="rId4"/>
    <p:sldLayoutId id="2147483656" r:id="rId5"/>
    <p:sldLayoutId id="2147483654" r:id="rId6"/>
    <p:sldLayoutId id="2147483651" r:id="rId7"/>
    <p:sldLayoutId id="2147483655" r:id="rId8"/>
    <p:sldLayoutId id="2147483717" r:id="rId9"/>
  </p:sldLayoutIdLst>
  <p:transition spd="med"/>
  <p:timing>
    <p:tnLst>
      <p:par>
        <p:cTn id="1" dur="indefinite" restart="never" nodeType="tmRoot"/>
      </p:par>
    </p:tnLst>
  </p:timing>
  <p:txStyles>
    <p:titleStyle>
      <a:lvl1pPr algn="ctr" defTabSz="584200" eaLnBrk="1" hangingPunct="1">
        <a:defRPr sz="6000">
          <a:latin typeface="Lato Bold" panose="020F0802020204030203" charset="-18"/>
          <a:ea typeface="+mn-ea"/>
          <a:cs typeface="+mn-cs"/>
          <a:sym typeface="Helvetica Light"/>
        </a:defRPr>
      </a:lvl1pPr>
      <a:lvl2pPr indent="2286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1pPr>
      <a:lvl2pPr marL="8890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2pPr>
      <a:lvl3pPr marL="1333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3pPr>
      <a:lvl4pPr marL="17780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4pPr>
      <a:lvl5pPr marL="2222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5pPr>
      <a:lvl6pPr marL="26670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529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584200" eaLnBrk="1" hangingPunct="1">
        <a:defRPr sz="6000">
          <a:latin typeface="Lato Bold" panose="020F0802020204030203" charset="-18"/>
          <a:ea typeface="+mn-ea"/>
          <a:cs typeface="+mn-cs"/>
          <a:sym typeface="Helvetica Light"/>
        </a:defRPr>
      </a:lvl1pPr>
      <a:lvl2pPr indent="2286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1pPr>
      <a:lvl2pPr marL="8890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2pPr>
      <a:lvl3pPr marL="1333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3pPr>
      <a:lvl4pPr marL="17780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4pPr>
      <a:lvl5pPr marL="2222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5pPr>
      <a:lvl6pPr marL="26670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forumwspolpracy@zus.p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zus.pl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777600" y="556320"/>
            <a:ext cx="5148736" cy="504055"/>
          </a:xfrm>
        </p:spPr>
        <p:txBody>
          <a:bodyPr>
            <a:normAutofit/>
          </a:bodyPr>
          <a:lstStyle/>
          <a:p>
            <a:r>
              <a:rPr lang="pl-PL" dirty="0" smtClean="0"/>
              <a:t>Warszawa, 06 październik  2016 r.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17824" y="1780456"/>
            <a:ext cx="9145016" cy="2160240"/>
          </a:xfrm>
        </p:spPr>
        <p:txBody>
          <a:bodyPr/>
          <a:lstStyle/>
          <a:p>
            <a:pPr algn="ctr"/>
            <a:r>
              <a:rPr lang="pl-PL" sz="5400" dirty="0"/>
              <a:t>I Forum Współpracy</a:t>
            </a:r>
            <a:br>
              <a:rPr lang="pl-PL" sz="5400" dirty="0"/>
            </a:br>
            <a:r>
              <a:rPr lang="pl-PL" sz="5400" dirty="0"/>
              <a:t>Otwarcie</a:t>
            </a:r>
            <a:br>
              <a:rPr lang="pl-PL" sz="5400" dirty="0"/>
            </a:br>
            <a:r>
              <a:rPr lang="pl-PL" sz="3600" dirty="0"/>
              <a:t/>
            </a:r>
            <a:br>
              <a:rPr lang="pl-PL" sz="3600" dirty="0"/>
            </a:br>
            <a:endParaRPr lang="pl-PL" sz="3600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3859784" y="5524872"/>
            <a:ext cx="9145016" cy="2160240"/>
          </a:xfrm>
          <a:prstGeom prst="rect">
            <a:avLst/>
          </a:prstGeom>
        </p:spPr>
        <p:txBody>
          <a:bodyPr/>
          <a:lstStyle>
            <a:lvl1pPr algn="l" defTabSz="584200" eaLnBrk="1" hangingPunct="1">
              <a:spcBef>
                <a:spcPts val="0"/>
              </a:spcBef>
              <a:defRPr sz="6400" b="1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  <a:sym typeface="Helvetica Light"/>
              </a:defRPr>
            </a:lvl1pPr>
            <a:lvl2pPr indent="2286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ctr"/>
            <a:endParaRPr lang="pl-PL" sz="3200" b="0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4774208" y="5236840"/>
            <a:ext cx="8208912" cy="2160240"/>
          </a:xfrm>
          <a:prstGeom prst="rect">
            <a:avLst/>
          </a:prstGeom>
        </p:spPr>
        <p:txBody>
          <a:bodyPr/>
          <a:lstStyle>
            <a:lvl1pPr algn="l" defTabSz="584200" eaLnBrk="1" hangingPunct="1">
              <a:spcBef>
                <a:spcPts val="0"/>
              </a:spcBef>
              <a:defRPr sz="6400" b="1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  <a:sym typeface="Helvetica Light"/>
              </a:defRPr>
            </a:lvl1pPr>
            <a:lvl2pPr indent="2286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ctr"/>
            <a:r>
              <a:rPr lang="pl-PL" sz="4400" dirty="0" smtClean="0"/>
              <a:t>Outsourcing pracowniczy 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408224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9"/>
          <p:cNvSpPr>
            <a:spLocks noGrp="1"/>
          </p:cNvSpPr>
          <p:nvPr>
            <p:ph type="body" sz="quarter" idx="14"/>
          </p:nvPr>
        </p:nvSpPr>
        <p:spPr>
          <a:xfrm>
            <a:off x="813768" y="1060375"/>
            <a:ext cx="12385376" cy="1080121"/>
          </a:xfrm>
        </p:spPr>
        <p:txBody>
          <a:bodyPr/>
          <a:lstStyle/>
          <a:p>
            <a:pPr lvl="0" algn="l" defTabSz="914400" rtl="0" fontAlgn="base">
              <a:spcBef>
                <a:spcPct val="0"/>
              </a:spcBef>
              <a:spcAft>
                <a:spcPct val="50000"/>
              </a:spcAft>
              <a:buClr>
                <a:srgbClr val="047C39"/>
              </a:buClr>
              <a:buSzTx/>
            </a:pPr>
            <a:r>
              <a:rPr lang="pl-PL" sz="3200" dirty="0" smtClean="0">
                <a:latin typeface="+mn-lt"/>
              </a:rPr>
              <a:t>Tezy do dyskusji</a:t>
            </a:r>
            <a:endParaRPr lang="pl-PL" sz="3200" dirty="0">
              <a:latin typeface="+mn-lt"/>
            </a:endParaRPr>
          </a:p>
          <a:p>
            <a:pPr lvl="0" algn="l" defTabSz="914400" rtl="0" fontAlgn="base">
              <a:spcBef>
                <a:spcPct val="0"/>
              </a:spcBef>
              <a:spcAft>
                <a:spcPct val="50000"/>
              </a:spcAft>
              <a:buClr>
                <a:srgbClr val="047C39"/>
              </a:buClr>
              <a:buSzTx/>
            </a:pPr>
            <a:endParaRPr lang="pl-PL" sz="3200" dirty="0">
              <a:latin typeface="Arial" pitchFamily="34" charset="0"/>
            </a:endParaRPr>
          </a:p>
          <a:p>
            <a:pPr lvl="0" algn="ctr" defTabSz="914400" rtl="0" fontAlgn="base">
              <a:spcBef>
                <a:spcPct val="0"/>
              </a:spcBef>
              <a:spcAft>
                <a:spcPct val="50000"/>
              </a:spcAft>
              <a:buClr>
                <a:srgbClr val="047C39"/>
              </a:buClr>
              <a:buSzTx/>
            </a:pPr>
            <a:endParaRPr lang="pl-PL" sz="3200" dirty="0">
              <a:solidFill>
                <a:schemeClr val="bg1"/>
              </a:solidFill>
              <a:latin typeface="Arial" pitchFamily="34" charset="0"/>
            </a:endParaRPr>
          </a:p>
          <a:p>
            <a:endParaRPr lang="pl-PL" sz="3200" dirty="0">
              <a:solidFill>
                <a:srgbClr val="003366"/>
              </a:solidFill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525736" y="3796680"/>
            <a:ext cx="11665296" cy="44358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0032" tIns="65017" rIns="130032" bIns="65017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pl-PL" sz="2800" dirty="0" smtClean="0"/>
              <a:t>Czy wprowadzenie definicji umożliwi jednoznaczne identyfikowanie </a:t>
            </a:r>
            <a:r>
              <a:rPr lang="pl-PL" sz="2800" dirty="0"/>
              <a:t>legalnego </a:t>
            </a:r>
            <a:r>
              <a:rPr lang="pl-PL" sz="2800" dirty="0" smtClean="0"/>
              <a:t>outsourcingu pracowniczego?  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l-PL" sz="2800" dirty="0" smtClean="0"/>
          </a:p>
          <a:p>
            <a:pPr marL="514350" indent="-514350" algn="just">
              <a:buFont typeface="+mj-lt"/>
              <a:buAutoNum type="arabicPeriod" startAt="2"/>
            </a:pPr>
            <a:r>
              <a:rPr lang="pl-PL" sz="2800" dirty="0" smtClean="0"/>
              <a:t>Czy wprowadzenie definicji pozwoli na ograniczenie nieprawidłowości </a:t>
            </a:r>
            <a:br>
              <a:rPr lang="pl-PL" sz="2800" dirty="0" smtClean="0"/>
            </a:br>
            <a:r>
              <a:rPr lang="pl-PL" sz="2800" dirty="0" smtClean="0"/>
              <a:t>w stosowaniu outsourcingu pracowniczego?</a:t>
            </a:r>
          </a:p>
          <a:p>
            <a:pPr marL="514350" indent="-514350" algn="just">
              <a:buFont typeface="+mj-lt"/>
              <a:buAutoNum type="arabicPeriod" startAt="2"/>
            </a:pPr>
            <a:endParaRPr lang="pl-PL" sz="2800" dirty="0"/>
          </a:p>
          <a:p>
            <a:pPr marL="514350" indent="-514350" algn="just">
              <a:buFont typeface="+mj-lt"/>
              <a:buAutoNum type="arabicPeriod" startAt="2"/>
            </a:pPr>
            <a:r>
              <a:rPr lang="pl-PL" sz="2800" dirty="0" smtClean="0"/>
              <a:t>Czy koniczne jest jednoznaczne zdefiniowanie podmiotu będącego płatnikiem podatków i składek w przypadku </a:t>
            </a:r>
            <a:r>
              <a:rPr lang="pl-PL" sz="2800" dirty="0" smtClean="0"/>
              <a:t>zatrudniania pracownika</a:t>
            </a:r>
            <a:br>
              <a:rPr lang="pl-PL" sz="2800" dirty="0" smtClean="0"/>
            </a:br>
            <a:r>
              <a:rPr lang="pl-PL" sz="2800" dirty="0" smtClean="0"/>
              <a:t>w </a:t>
            </a:r>
            <a:r>
              <a:rPr lang="pl-PL" sz="2800" dirty="0" smtClean="0"/>
              <a:t>ramach outsourcingu </a:t>
            </a:r>
            <a:r>
              <a:rPr lang="pl-PL" sz="2800" dirty="0"/>
              <a:t>pracowniczego</a:t>
            </a:r>
            <a:r>
              <a:rPr lang="pl-PL" sz="2800" dirty="0" smtClean="0"/>
              <a:t>?    </a:t>
            </a:r>
            <a:endParaRPr lang="pl-PL" sz="2800" dirty="0"/>
          </a:p>
        </p:txBody>
      </p:sp>
      <p:sp>
        <p:nvSpPr>
          <p:cNvPr id="5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3046413" y="77788"/>
            <a:ext cx="9217025" cy="381000"/>
          </a:xfrm>
        </p:spPr>
        <p:txBody>
          <a:bodyPr/>
          <a:lstStyle/>
          <a:p>
            <a:r>
              <a:rPr lang="pl-PL" dirty="0" smtClean="0"/>
              <a:t>I Forum Współpracy</a:t>
            </a:r>
            <a:endParaRPr lang="pl-PL" dirty="0"/>
          </a:p>
        </p:txBody>
      </p:sp>
      <p:sp>
        <p:nvSpPr>
          <p:cNvPr id="7" name="Prostokąt zaokrąglony 6"/>
          <p:cNvSpPr/>
          <p:nvPr/>
        </p:nvSpPr>
        <p:spPr>
          <a:xfrm>
            <a:off x="813768" y="2481931"/>
            <a:ext cx="11377264" cy="1098725"/>
          </a:xfrm>
          <a:prstGeom prst="roundRect">
            <a:avLst/>
          </a:prstGeom>
          <a:solidFill>
            <a:schemeClr val="tx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0032" tIns="65017" rIns="130032" bIns="65017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I teza</a:t>
            </a:r>
          </a:p>
          <a:p>
            <a:r>
              <a:rPr lang="pl-PL" sz="2800" b="1" dirty="0" smtClean="0">
                <a:solidFill>
                  <a:schemeClr val="bg1"/>
                </a:solidFill>
              </a:rPr>
              <a:t>Zdefiniowanie outsourcingu pracowniczego</a:t>
            </a:r>
            <a:endParaRPr lang="pl-P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99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9"/>
          <p:cNvSpPr>
            <a:spLocks noGrp="1"/>
          </p:cNvSpPr>
          <p:nvPr>
            <p:ph type="body" sz="quarter" idx="14"/>
          </p:nvPr>
        </p:nvSpPr>
        <p:spPr>
          <a:xfrm>
            <a:off x="813768" y="916360"/>
            <a:ext cx="12385376" cy="1080121"/>
          </a:xfrm>
        </p:spPr>
        <p:txBody>
          <a:bodyPr/>
          <a:lstStyle/>
          <a:p>
            <a:pPr lvl="0" algn="l" defTabSz="914400" rtl="0" fontAlgn="base">
              <a:spcBef>
                <a:spcPct val="0"/>
              </a:spcBef>
              <a:spcAft>
                <a:spcPct val="50000"/>
              </a:spcAft>
              <a:buClr>
                <a:srgbClr val="047C39"/>
              </a:buClr>
              <a:buSzTx/>
            </a:pPr>
            <a:r>
              <a:rPr lang="pl-PL" sz="3200" dirty="0" smtClean="0">
                <a:latin typeface="+mn-lt"/>
              </a:rPr>
              <a:t>Tezy do dyskusji</a:t>
            </a:r>
            <a:endParaRPr lang="pl-PL" sz="3200" dirty="0">
              <a:latin typeface="+mn-lt"/>
            </a:endParaRPr>
          </a:p>
          <a:p>
            <a:pPr lvl="0" algn="l" defTabSz="914400" rtl="0" fontAlgn="base">
              <a:spcBef>
                <a:spcPct val="0"/>
              </a:spcBef>
              <a:spcAft>
                <a:spcPct val="50000"/>
              </a:spcAft>
              <a:buClr>
                <a:srgbClr val="047C39"/>
              </a:buClr>
              <a:buSzTx/>
            </a:pPr>
            <a:endParaRPr lang="pl-PL" sz="3200" dirty="0">
              <a:latin typeface="Arial" pitchFamily="34" charset="0"/>
            </a:endParaRPr>
          </a:p>
          <a:p>
            <a:pPr lvl="0" algn="ctr" defTabSz="914400" rtl="0" fontAlgn="base">
              <a:spcBef>
                <a:spcPct val="0"/>
              </a:spcBef>
              <a:spcAft>
                <a:spcPct val="50000"/>
              </a:spcAft>
              <a:buClr>
                <a:srgbClr val="047C39"/>
              </a:buClr>
              <a:buSzTx/>
            </a:pPr>
            <a:endParaRPr lang="pl-PL" sz="3200" dirty="0">
              <a:solidFill>
                <a:schemeClr val="bg1"/>
              </a:solidFill>
              <a:latin typeface="Arial" pitchFamily="34" charset="0"/>
            </a:endParaRPr>
          </a:p>
          <a:p>
            <a:pPr lvl="0" algn="ctr" defTabSz="914400" rtl="0" fontAlgn="base">
              <a:spcBef>
                <a:spcPct val="0"/>
              </a:spcBef>
              <a:spcAft>
                <a:spcPct val="50000"/>
              </a:spcAft>
              <a:buClr>
                <a:srgbClr val="047C39"/>
              </a:buClr>
              <a:buSzTx/>
            </a:pPr>
            <a:endParaRPr lang="pl-PL" sz="3200" dirty="0">
              <a:solidFill>
                <a:schemeClr val="bg1"/>
              </a:solidFill>
              <a:latin typeface="Arial" pitchFamily="34" charset="0"/>
            </a:endParaRPr>
          </a:p>
          <a:p>
            <a:pPr lvl="0" algn="ctr" defTabSz="914400" rtl="0" fontAlgn="base">
              <a:spcBef>
                <a:spcPct val="0"/>
              </a:spcBef>
              <a:spcAft>
                <a:spcPct val="50000"/>
              </a:spcAft>
              <a:buClr>
                <a:srgbClr val="047C39"/>
              </a:buClr>
              <a:buSzTx/>
            </a:pPr>
            <a:r>
              <a:rPr lang="pl-PL" sz="3200" dirty="0">
                <a:solidFill>
                  <a:schemeClr val="bg1"/>
                </a:solidFill>
                <a:latin typeface="Arial" pitchFamily="34" charset="0"/>
              </a:rPr>
              <a:t>Definicja outsourcingu pracowniczego</a:t>
            </a:r>
            <a:endParaRPr lang="en-GB" altLang="pl-PL" sz="3600" dirty="0">
              <a:solidFill>
                <a:schemeClr val="bg1"/>
              </a:solidFill>
              <a:latin typeface="Arial" pitchFamily="34" charset="0"/>
            </a:endParaRPr>
          </a:p>
          <a:p>
            <a:endParaRPr lang="pl-PL" sz="3200" dirty="0">
              <a:solidFill>
                <a:srgbClr val="003366"/>
              </a:solidFill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597744" y="3447979"/>
            <a:ext cx="11881320" cy="53892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0032" tIns="65017" rIns="130032" bIns="65017">
            <a:spAutoFit/>
          </a:bodyPr>
          <a:lstStyle/>
          <a:p>
            <a:pPr algn="just"/>
            <a:endParaRPr lang="pl-PL" sz="28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pl-PL" sz="2800" dirty="0" smtClean="0"/>
              <a:t>Czy powinna zostać wprowadzona systemowa kontrola firm oferujących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i </a:t>
            </a:r>
            <a:r>
              <a:rPr lang="pl-PL" sz="2800" dirty="0" smtClean="0"/>
              <a:t>korzystających </a:t>
            </a:r>
            <a:r>
              <a:rPr lang="pl-PL" sz="2800" dirty="0"/>
              <a:t>z outsourcingu pracowniczego? </a:t>
            </a:r>
            <a:endParaRPr lang="pl-PL" sz="2800" dirty="0" smtClean="0"/>
          </a:p>
          <a:p>
            <a:pPr algn="just"/>
            <a:endParaRPr lang="pl-PL" sz="2800" dirty="0" smtClean="0"/>
          </a:p>
          <a:p>
            <a:pPr marL="514350" indent="-514350" algn="just">
              <a:buFont typeface="+mj-lt"/>
              <a:buAutoNum type="arabicPeriod" startAt="2"/>
            </a:pPr>
            <a:r>
              <a:rPr lang="pl-PL" sz="2800" dirty="0"/>
              <a:t>W jakie narzędzia i usprawnienia powinien zostać wyposażony podmiot kontrolujący?   </a:t>
            </a:r>
            <a:endParaRPr lang="pl-PL" sz="2800" dirty="0" smtClean="0"/>
          </a:p>
          <a:p>
            <a:pPr marL="514350" indent="-514350" algn="just">
              <a:buFont typeface="+mj-lt"/>
              <a:buAutoNum type="arabicPeriod" startAt="2"/>
            </a:pPr>
            <a:endParaRPr lang="pl-PL" sz="2800" dirty="0"/>
          </a:p>
          <a:p>
            <a:pPr marL="514350" indent="-514350" algn="just">
              <a:buFont typeface="+mj-lt"/>
              <a:buAutoNum type="arabicPeriod" startAt="2"/>
            </a:pPr>
            <a:r>
              <a:rPr lang="pl-PL" sz="2800" dirty="0" smtClean="0"/>
              <a:t>Które z organów </a:t>
            </a:r>
            <a:r>
              <a:rPr lang="pl-PL" sz="2800" dirty="0" smtClean="0"/>
              <a:t>państwa </a:t>
            </a:r>
            <a:r>
              <a:rPr lang="pl-PL" sz="2800" dirty="0" smtClean="0"/>
              <a:t>powinny być zaangażowane w </a:t>
            </a:r>
            <a:r>
              <a:rPr lang="pl-PL" sz="2800" dirty="0" smtClean="0"/>
              <a:t>kontrolę </a:t>
            </a:r>
            <a:r>
              <a:rPr lang="pl-PL" sz="2800" dirty="0"/>
              <a:t>outsourcingu pracowniczego?   </a:t>
            </a:r>
            <a:endParaRPr lang="pl-PL" sz="28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l-PL" sz="2800" dirty="0" smtClean="0"/>
          </a:p>
          <a:p>
            <a:pPr marL="514350" indent="-514350" algn="just">
              <a:buFont typeface="+mj-lt"/>
              <a:buAutoNum type="arabicPeriod" startAt="4"/>
            </a:pPr>
            <a:r>
              <a:rPr lang="pl-PL" sz="2800" dirty="0" smtClean="0"/>
              <a:t>Który z organów </a:t>
            </a:r>
            <a:r>
              <a:rPr lang="pl-PL" sz="2800" dirty="0" smtClean="0"/>
              <a:t>państwa </a:t>
            </a:r>
            <a:r>
              <a:rPr lang="pl-PL" sz="2800" dirty="0" smtClean="0"/>
              <a:t>powinien być wiodący?   </a:t>
            </a:r>
            <a:endParaRPr lang="pl-PL" sz="2800" dirty="0"/>
          </a:p>
        </p:txBody>
      </p:sp>
      <p:sp>
        <p:nvSpPr>
          <p:cNvPr id="5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3046413" y="77788"/>
            <a:ext cx="9217025" cy="381000"/>
          </a:xfrm>
        </p:spPr>
        <p:txBody>
          <a:bodyPr/>
          <a:lstStyle/>
          <a:p>
            <a:r>
              <a:rPr lang="pl-PL" dirty="0" smtClean="0"/>
              <a:t>I Forum Współpracy</a:t>
            </a:r>
            <a:endParaRPr lang="pl-PL" dirty="0"/>
          </a:p>
        </p:txBody>
      </p:sp>
      <p:sp>
        <p:nvSpPr>
          <p:cNvPr id="7" name="Prostokąt zaokrąglony 6"/>
          <p:cNvSpPr/>
          <p:nvPr/>
        </p:nvSpPr>
        <p:spPr>
          <a:xfrm>
            <a:off x="813768" y="2365245"/>
            <a:ext cx="11377264" cy="1575451"/>
          </a:xfrm>
          <a:prstGeom prst="roundRect">
            <a:avLst/>
          </a:prstGeom>
          <a:solidFill>
            <a:schemeClr val="tx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0032" tIns="65017" rIns="130032" bIns="65017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II teza</a:t>
            </a:r>
          </a:p>
          <a:p>
            <a:r>
              <a:rPr lang="pl-PL" sz="2800" b="1" dirty="0" smtClean="0">
                <a:solidFill>
                  <a:schemeClr val="bg1"/>
                </a:solidFill>
              </a:rPr>
              <a:t>Wprowadzenie kontroli zawieranych umów dotyczących </a:t>
            </a:r>
            <a:br>
              <a:rPr lang="pl-PL" sz="2800" b="1" dirty="0" smtClean="0">
                <a:solidFill>
                  <a:schemeClr val="bg1"/>
                </a:solidFill>
              </a:rPr>
            </a:br>
            <a:r>
              <a:rPr lang="pl-PL" sz="2800" b="1" dirty="0" smtClean="0">
                <a:solidFill>
                  <a:schemeClr val="bg1"/>
                </a:solidFill>
              </a:rPr>
              <a:t>outsourcingu pracowniczego</a:t>
            </a:r>
            <a:endParaRPr lang="pl-P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44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9"/>
          <p:cNvSpPr>
            <a:spLocks noGrp="1"/>
          </p:cNvSpPr>
          <p:nvPr>
            <p:ph type="body" sz="quarter" idx="14"/>
          </p:nvPr>
        </p:nvSpPr>
        <p:spPr>
          <a:xfrm>
            <a:off x="813768" y="916360"/>
            <a:ext cx="12385376" cy="1080121"/>
          </a:xfrm>
        </p:spPr>
        <p:txBody>
          <a:bodyPr/>
          <a:lstStyle/>
          <a:p>
            <a:pPr lvl="0" algn="l" defTabSz="914400" rtl="0" fontAlgn="base">
              <a:spcBef>
                <a:spcPct val="0"/>
              </a:spcBef>
              <a:spcAft>
                <a:spcPct val="50000"/>
              </a:spcAft>
              <a:buClr>
                <a:srgbClr val="047C39"/>
              </a:buClr>
              <a:buSzTx/>
            </a:pPr>
            <a:r>
              <a:rPr lang="pl-PL" sz="3200" dirty="0" smtClean="0">
                <a:latin typeface="+mn-lt"/>
              </a:rPr>
              <a:t>Tezy do dyskusji</a:t>
            </a:r>
            <a:endParaRPr lang="pl-PL" sz="3200" dirty="0">
              <a:latin typeface="+mn-lt"/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813768" y="4058740"/>
            <a:ext cx="11377264" cy="348235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0032" tIns="65017" rIns="130032" bIns="65017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pl-PL" sz="2800" dirty="0" smtClean="0"/>
              <a:t>Czy konieczne jest zwiększenie współpracy pomiędzy instytucjami państwowymi (PIP, ZUS, Urzędy Skarbowe itp.) w celu podniesienia bezpieczeństwa pracowników oraz podmiotów uczestniczących </a:t>
            </a:r>
            <a:br>
              <a:rPr lang="pl-PL" sz="2800" dirty="0" smtClean="0"/>
            </a:br>
            <a:r>
              <a:rPr lang="pl-PL" sz="2800" dirty="0" smtClean="0"/>
              <a:t>w obrocie gospodarczym? </a:t>
            </a:r>
          </a:p>
          <a:p>
            <a:pPr algn="just"/>
            <a:endParaRPr lang="pl-PL" sz="2800" dirty="0" smtClean="0"/>
          </a:p>
          <a:p>
            <a:pPr marL="514350" indent="-514350" algn="just">
              <a:buFont typeface="+mj-lt"/>
              <a:buAutoNum type="arabicPeriod" startAt="2"/>
            </a:pPr>
            <a:r>
              <a:rPr lang="pl-PL" sz="2800" dirty="0" smtClean="0"/>
              <a:t>Czy nie ograniczy to swobody wykonywania działalności gospodarczej?  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l-PL" sz="2800" dirty="0" smtClean="0"/>
          </a:p>
        </p:txBody>
      </p:sp>
      <p:sp>
        <p:nvSpPr>
          <p:cNvPr id="5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3046413" y="77788"/>
            <a:ext cx="9217025" cy="381000"/>
          </a:xfrm>
        </p:spPr>
        <p:txBody>
          <a:bodyPr/>
          <a:lstStyle/>
          <a:p>
            <a:r>
              <a:rPr lang="pl-PL" dirty="0" smtClean="0"/>
              <a:t>I Forum Współpracy</a:t>
            </a:r>
            <a:endParaRPr lang="pl-PL" dirty="0"/>
          </a:p>
        </p:txBody>
      </p:sp>
      <p:sp>
        <p:nvSpPr>
          <p:cNvPr id="7" name="Prostokąt zaokrąglony 6"/>
          <p:cNvSpPr/>
          <p:nvPr/>
        </p:nvSpPr>
        <p:spPr>
          <a:xfrm>
            <a:off x="813768" y="2500536"/>
            <a:ext cx="11377264" cy="1098725"/>
          </a:xfrm>
          <a:prstGeom prst="roundRect">
            <a:avLst/>
          </a:prstGeom>
          <a:solidFill>
            <a:schemeClr val="tx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0032" tIns="65017" rIns="130032" bIns="65017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III teza</a:t>
            </a:r>
          </a:p>
          <a:p>
            <a:r>
              <a:rPr lang="pl-PL" sz="2800" b="1" dirty="0" smtClean="0">
                <a:solidFill>
                  <a:schemeClr val="bg1"/>
                </a:solidFill>
              </a:rPr>
              <a:t>Zwiększenie współpracy pomiędzy instytucjami państwowymi </a:t>
            </a:r>
            <a:endParaRPr lang="pl-P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74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9"/>
          <p:cNvSpPr>
            <a:spLocks noGrp="1"/>
          </p:cNvSpPr>
          <p:nvPr>
            <p:ph type="body" sz="quarter" idx="14"/>
          </p:nvPr>
        </p:nvSpPr>
        <p:spPr>
          <a:xfrm>
            <a:off x="813768" y="916360"/>
            <a:ext cx="12385376" cy="1080121"/>
          </a:xfrm>
        </p:spPr>
        <p:txBody>
          <a:bodyPr/>
          <a:lstStyle/>
          <a:p>
            <a:pPr lvl="0" algn="l" defTabSz="914400" rtl="0" fontAlgn="base">
              <a:spcBef>
                <a:spcPct val="0"/>
              </a:spcBef>
              <a:spcAft>
                <a:spcPct val="50000"/>
              </a:spcAft>
              <a:buClr>
                <a:srgbClr val="047C39"/>
              </a:buClr>
              <a:buSzTx/>
            </a:pPr>
            <a:r>
              <a:rPr lang="pl-PL" sz="3200" dirty="0" smtClean="0">
                <a:latin typeface="+mn-lt"/>
              </a:rPr>
              <a:t>Rozważane propozycje zmian prawnych</a:t>
            </a:r>
            <a:endParaRPr lang="pl-PL" sz="3200" dirty="0">
              <a:latin typeface="+mn-lt"/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669752" y="3508648"/>
            <a:ext cx="11377264" cy="15754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0032" tIns="65017" rIns="130032" bIns="65017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800" dirty="0" smtClean="0"/>
              <a:t>Wprowadzenie obowiązku wykazywania w zgłoszeniu płatnika, że dany podmiot jest agencją pracy tymczasowej.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l-PL" sz="2800" dirty="0" smtClean="0"/>
          </a:p>
        </p:txBody>
      </p:sp>
      <p:sp>
        <p:nvSpPr>
          <p:cNvPr id="5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3046413" y="77788"/>
            <a:ext cx="9217025" cy="381000"/>
          </a:xfrm>
        </p:spPr>
        <p:txBody>
          <a:bodyPr/>
          <a:lstStyle/>
          <a:p>
            <a:r>
              <a:rPr lang="pl-PL" dirty="0" smtClean="0"/>
              <a:t>I Forum Współpracy</a:t>
            </a:r>
            <a:endParaRPr lang="pl-PL" dirty="0"/>
          </a:p>
        </p:txBody>
      </p:sp>
      <p:sp>
        <p:nvSpPr>
          <p:cNvPr id="7" name="Prostokąt zaokrąglony 6"/>
          <p:cNvSpPr/>
          <p:nvPr/>
        </p:nvSpPr>
        <p:spPr>
          <a:xfrm>
            <a:off x="813768" y="2644552"/>
            <a:ext cx="11377264" cy="621999"/>
          </a:xfrm>
          <a:prstGeom prst="roundRect">
            <a:avLst/>
          </a:prstGeom>
          <a:solidFill>
            <a:schemeClr val="tx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0032" tIns="65017" rIns="130032" bIns="65017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Rejestrowanie agencji pracy tymczasowej w ZUS </a:t>
            </a:r>
            <a:endParaRPr lang="pl-PL" sz="2800" b="1" dirty="0">
              <a:solidFill>
                <a:schemeClr val="bg1"/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813768" y="5092824"/>
            <a:ext cx="11377264" cy="1098725"/>
          </a:xfrm>
          <a:prstGeom prst="roundRect">
            <a:avLst/>
          </a:prstGeom>
          <a:solidFill>
            <a:schemeClr val="tx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0032" tIns="65017" rIns="130032" bIns="65017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Wprowadzenie dodatkowej </a:t>
            </a:r>
            <a:r>
              <a:rPr lang="pl-PL" sz="2800" b="1" dirty="0" smtClean="0">
                <a:solidFill>
                  <a:schemeClr val="bg1"/>
                </a:solidFill>
              </a:rPr>
              <a:t>przyczyny wyrejestrowania </a:t>
            </a:r>
            <a:br>
              <a:rPr lang="pl-PL" sz="2800" b="1" dirty="0" smtClean="0">
                <a:solidFill>
                  <a:schemeClr val="bg1"/>
                </a:solidFill>
              </a:rPr>
            </a:br>
            <a:r>
              <a:rPr lang="pl-PL" sz="2800" b="1" dirty="0" smtClean="0">
                <a:solidFill>
                  <a:schemeClr val="bg1"/>
                </a:solidFill>
              </a:rPr>
              <a:t>i </a:t>
            </a:r>
            <a:r>
              <a:rPr lang="pl-PL" sz="2800" b="1" dirty="0" smtClean="0">
                <a:solidFill>
                  <a:schemeClr val="bg1"/>
                </a:solidFill>
              </a:rPr>
              <a:t>zgłaszania pracownika</a:t>
            </a:r>
            <a:endParaRPr lang="pl-PL" sz="2800" b="1" dirty="0">
              <a:solidFill>
                <a:schemeClr val="bg1"/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813768" y="6309320"/>
            <a:ext cx="11377264" cy="15754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0032" tIns="65017" rIns="130032" bIns="65017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800" dirty="0" smtClean="0"/>
              <a:t>Wprowadzenie obowiązku wykazywania przy wyrejestrowaniu </a:t>
            </a:r>
            <a:br>
              <a:rPr lang="pl-PL" sz="2800" dirty="0" smtClean="0"/>
            </a:br>
            <a:r>
              <a:rPr lang="pl-PL" sz="2800" dirty="0" smtClean="0"/>
              <a:t>i zgłaszaniu pracownika przyczyn określonych w art</a:t>
            </a:r>
            <a:r>
              <a:rPr lang="pl-PL" sz="2800" dirty="0"/>
              <a:t>. 23</a:t>
            </a:r>
            <a:r>
              <a:rPr lang="pl-PL" sz="2800" baseline="30000" dirty="0"/>
              <a:t>1 </a:t>
            </a:r>
            <a:r>
              <a:rPr lang="pl-PL" sz="2800" dirty="0"/>
              <a:t>Kodeksu </a:t>
            </a:r>
            <a:r>
              <a:rPr lang="pl-PL" sz="2800" dirty="0" smtClean="0"/>
              <a:t>pracy.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l-PL" sz="2800" dirty="0" smtClean="0"/>
          </a:p>
        </p:txBody>
      </p:sp>
    </p:spTree>
    <p:extLst>
      <p:ext uri="{BB962C8B-B14F-4D97-AF65-F5344CB8AC3E}">
        <p14:creationId xmlns:p14="http://schemas.microsoft.com/office/powerpoint/2010/main" val="820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9"/>
          <p:cNvSpPr>
            <a:spLocks noGrp="1"/>
          </p:cNvSpPr>
          <p:nvPr>
            <p:ph type="body" sz="quarter" idx="14"/>
          </p:nvPr>
        </p:nvSpPr>
        <p:spPr>
          <a:xfrm>
            <a:off x="813768" y="916360"/>
            <a:ext cx="12385376" cy="1080121"/>
          </a:xfrm>
        </p:spPr>
        <p:txBody>
          <a:bodyPr/>
          <a:lstStyle/>
          <a:p>
            <a:pPr lvl="0" algn="l" defTabSz="914400" rtl="0" fontAlgn="base">
              <a:spcBef>
                <a:spcPct val="0"/>
              </a:spcBef>
              <a:spcAft>
                <a:spcPct val="50000"/>
              </a:spcAft>
              <a:buClr>
                <a:srgbClr val="047C39"/>
              </a:buClr>
              <a:buSzTx/>
            </a:pPr>
            <a:r>
              <a:rPr lang="pl-PL" sz="3200" dirty="0" smtClean="0">
                <a:latin typeface="+mn-lt"/>
              </a:rPr>
              <a:t>Rozważane propozycje zmian prawnych</a:t>
            </a:r>
            <a:endParaRPr lang="pl-PL" sz="3200" dirty="0">
              <a:latin typeface="+mn-lt"/>
            </a:endParaRPr>
          </a:p>
          <a:p>
            <a:pPr lvl="0" algn="l" defTabSz="914400" rtl="0" fontAlgn="base">
              <a:spcBef>
                <a:spcPct val="0"/>
              </a:spcBef>
              <a:spcAft>
                <a:spcPct val="50000"/>
              </a:spcAft>
              <a:buClr>
                <a:srgbClr val="047C39"/>
              </a:buClr>
              <a:buSzTx/>
            </a:pPr>
            <a:endParaRPr lang="pl-PL" sz="3200" dirty="0">
              <a:latin typeface="Arial" pitchFamily="34" charset="0"/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813768" y="4084712"/>
            <a:ext cx="11377264" cy="1098725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0032" tIns="65017" rIns="130032" bIns="65017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800" dirty="0" smtClean="0"/>
              <a:t>Uprawnienie ZUS do przeksięgowywania  wpłat dokonanych przez podmiot niebędący płatnikiem składek na konto właściwego płatnika.</a:t>
            </a:r>
          </a:p>
        </p:txBody>
      </p:sp>
      <p:sp>
        <p:nvSpPr>
          <p:cNvPr id="5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3046413" y="77788"/>
            <a:ext cx="9217025" cy="381000"/>
          </a:xfrm>
        </p:spPr>
        <p:txBody>
          <a:bodyPr/>
          <a:lstStyle/>
          <a:p>
            <a:r>
              <a:rPr lang="pl-PL" dirty="0" smtClean="0"/>
              <a:t>I Forum Współpracy</a:t>
            </a:r>
            <a:endParaRPr lang="pl-PL" dirty="0"/>
          </a:p>
        </p:txBody>
      </p:sp>
      <p:sp>
        <p:nvSpPr>
          <p:cNvPr id="7" name="Prostokąt zaokrąglony 6"/>
          <p:cNvSpPr/>
          <p:nvPr/>
        </p:nvSpPr>
        <p:spPr>
          <a:xfrm>
            <a:off x="806768" y="2742633"/>
            <a:ext cx="11377264" cy="1098725"/>
          </a:xfrm>
          <a:prstGeom prst="roundRect">
            <a:avLst/>
          </a:prstGeom>
          <a:solidFill>
            <a:schemeClr val="tx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0032" tIns="65017" rIns="130032" bIns="65017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Wprowadzenie możliwości przeksięgowania wpłat pomiędzy kontami płatników składek</a:t>
            </a:r>
            <a:endParaRPr lang="pl-P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0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1"/>
          <p:cNvSpPr>
            <a:spLocks noGrp="1"/>
          </p:cNvSpPr>
          <p:nvPr>
            <p:ph type="body" sz="quarter" idx="14"/>
          </p:nvPr>
        </p:nvSpPr>
        <p:spPr>
          <a:xfrm>
            <a:off x="4507856" y="7181056"/>
            <a:ext cx="8496944" cy="1368152"/>
          </a:xfrm>
        </p:spPr>
        <p:txBody>
          <a:bodyPr/>
          <a:lstStyle/>
          <a:p>
            <a:pPr lvl="0" algn="ctr"/>
            <a:r>
              <a:rPr lang="pl-PL" sz="3200" b="0" dirty="0">
                <a:solidFill>
                  <a:srgbClr val="003D6E"/>
                </a:solidFill>
              </a:rPr>
              <a:t>Paweł Jaroszek</a:t>
            </a:r>
            <a:br>
              <a:rPr lang="pl-PL" sz="3200" b="0" dirty="0">
                <a:solidFill>
                  <a:srgbClr val="003D6E"/>
                </a:solidFill>
              </a:rPr>
            </a:br>
            <a:r>
              <a:rPr lang="pl-PL" sz="3200" b="0" dirty="0">
                <a:solidFill>
                  <a:srgbClr val="003D6E"/>
                </a:solidFill>
              </a:rPr>
              <a:t>Zakład Ubezpieczeń Społecznych</a:t>
            </a:r>
          </a:p>
          <a:p>
            <a:pPr algn="ctr"/>
            <a:endParaRPr lang="pl-PL" sz="32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309712" y="3292623"/>
            <a:ext cx="11521280" cy="1080121"/>
          </a:xfrm>
        </p:spPr>
        <p:txBody>
          <a:bodyPr/>
          <a:lstStyle/>
          <a:p>
            <a:pPr lvl="0" algn="ctr"/>
            <a:r>
              <a:rPr lang="pl-PL" sz="4800" dirty="0">
                <a:solidFill>
                  <a:srgbClr val="003D6E"/>
                </a:solidFill>
              </a:rPr>
              <a:t>Posumowanie dyskusji</a:t>
            </a:r>
          </a:p>
          <a:p>
            <a:pPr algn="ctr"/>
            <a:endParaRPr lang="pl-PL" sz="4800" dirty="0"/>
          </a:p>
        </p:txBody>
      </p:sp>
      <p:sp>
        <p:nvSpPr>
          <p:cNvPr id="5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3046016" y="77664"/>
            <a:ext cx="9217024" cy="381719"/>
          </a:xfrm>
        </p:spPr>
        <p:txBody>
          <a:bodyPr/>
          <a:lstStyle/>
          <a:p>
            <a:r>
              <a:rPr lang="pl-PL" dirty="0" smtClean="0"/>
              <a:t>I Forum Współpracy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23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9"/>
          <p:cNvSpPr>
            <a:spLocks noGrp="1"/>
          </p:cNvSpPr>
          <p:nvPr>
            <p:ph type="body" sz="quarter" idx="14"/>
          </p:nvPr>
        </p:nvSpPr>
        <p:spPr>
          <a:xfrm>
            <a:off x="813768" y="1060375"/>
            <a:ext cx="12313368" cy="1080121"/>
          </a:xfrm>
        </p:spPr>
        <p:txBody>
          <a:bodyPr/>
          <a:lstStyle/>
          <a:p>
            <a:r>
              <a:rPr lang="pl-PL" sz="3200" dirty="0" smtClean="0">
                <a:solidFill>
                  <a:srgbClr val="003366"/>
                </a:solidFill>
              </a:rPr>
              <a:t>Podsumowanie</a:t>
            </a:r>
            <a:endParaRPr lang="pl-PL" sz="3200" dirty="0">
              <a:solidFill>
                <a:srgbClr val="003366"/>
              </a:solidFill>
            </a:endParaRPr>
          </a:p>
        </p:txBody>
      </p:sp>
      <p:sp>
        <p:nvSpPr>
          <p:cNvPr id="5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3046413" y="103188"/>
            <a:ext cx="9217025" cy="381000"/>
          </a:xfrm>
        </p:spPr>
        <p:txBody>
          <a:bodyPr/>
          <a:lstStyle/>
          <a:p>
            <a:r>
              <a:rPr lang="pl-PL" dirty="0" smtClean="0"/>
              <a:t>I Forum Współpracy</a:t>
            </a:r>
            <a:endParaRPr lang="pl-PL" dirty="0"/>
          </a:p>
        </p:txBody>
      </p:sp>
      <p:sp>
        <p:nvSpPr>
          <p:cNvPr id="6" name="Prostokąt zaokrąglony 5"/>
          <p:cNvSpPr/>
          <p:nvPr/>
        </p:nvSpPr>
        <p:spPr>
          <a:xfrm>
            <a:off x="597744" y="2628561"/>
            <a:ext cx="12169352" cy="49125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0032" tIns="65017" rIns="130032" bIns="65017">
            <a:spAutoFit/>
          </a:bodyPr>
          <a:lstStyle/>
          <a:p>
            <a:pPr marL="514350" indent="-514350" algn="just">
              <a:buFontTx/>
              <a:buAutoNum type="arabicPeriod"/>
            </a:pPr>
            <a:r>
              <a:rPr lang="pl-PL" sz="2800" dirty="0" smtClean="0">
                <a:solidFill>
                  <a:srgbClr val="003D6E"/>
                </a:solidFill>
              </a:rPr>
              <a:t>Brak regulacji prawnych umożliwiających organom państwa szybkie </a:t>
            </a:r>
            <a:br>
              <a:rPr lang="pl-PL" sz="2800" dirty="0" smtClean="0">
                <a:solidFill>
                  <a:srgbClr val="003D6E"/>
                </a:solidFill>
              </a:rPr>
            </a:br>
            <a:r>
              <a:rPr lang="pl-PL" sz="2800" dirty="0" smtClean="0">
                <a:solidFill>
                  <a:srgbClr val="003D6E"/>
                </a:solidFill>
              </a:rPr>
              <a:t>i skuteczne działanie w przypadku wystąpienia nieprawidłowości i nadużyć.</a:t>
            </a:r>
          </a:p>
          <a:p>
            <a:pPr marL="514350" indent="-514350" algn="just">
              <a:buFontTx/>
              <a:buAutoNum type="arabicPeriod"/>
            </a:pPr>
            <a:endParaRPr lang="pl-PL" sz="2800" dirty="0" smtClean="0">
              <a:solidFill>
                <a:srgbClr val="003D6E"/>
              </a:solidFill>
            </a:endParaRPr>
          </a:p>
          <a:p>
            <a:pPr marL="514350" indent="-514350" algn="just">
              <a:buFontTx/>
              <a:buAutoNum type="arabicPeriod"/>
            </a:pPr>
            <a:r>
              <a:rPr lang="pl-PL" sz="2800" dirty="0" smtClean="0">
                <a:solidFill>
                  <a:srgbClr val="003D6E"/>
                </a:solidFill>
              </a:rPr>
              <a:t>Oczekiwanie przedsiębiorców na zapewnienie przez państwo większego bezpieczeństwa prowadzenia działalności gospodarczej.</a:t>
            </a:r>
          </a:p>
          <a:p>
            <a:pPr marL="514350" indent="-514350" algn="just">
              <a:buFontTx/>
              <a:buAutoNum type="arabicPeriod"/>
            </a:pPr>
            <a:endParaRPr lang="pl-PL" sz="2800" dirty="0">
              <a:solidFill>
                <a:srgbClr val="003D6E"/>
              </a:solidFill>
            </a:endParaRPr>
          </a:p>
          <a:p>
            <a:pPr marL="514350" indent="-514350" algn="just">
              <a:buFontTx/>
              <a:buAutoNum type="arabicPeriod"/>
            </a:pPr>
            <a:r>
              <a:rPr lang="pl-PL" sz="2800" dirty="0" smtClean="0">
                <a:solidFill>
                  <a:srgbClr val="003D6E"/>
                </a:solidFill>
              </a:rPr>
              <a:t>Brak wskazania instytucji wiodącej, której zadaniem byłaby koordynacja </a:t>
            </a:r>
            <a:br>
              <a:rPr lang="pl-PL" sz="2800" dirty="0" smtClean="0">
                <a:solidFill>
                  <a:srgbClr val="003D6E"/>
                </a:solidFill>
              </a:rPr>
            </a:br>
            <a:r>
              <a:rPr lang="pl-PL" sz="2800" dirty="0" smtClean="0">
                <a:solidFill>
                  <a:srgbClr val="003D6E"/>
                </a:solidFill>
              </a:rPr>
              <a:t>i wspieranie w wykrywaniu nadużyć.</a:t>
            </a:r>
          </a:p>
          <a:p>
            <a:pPr marL="514350" indent="-514350" algn="just">
              <a:buFontTx/>
              <a:buAutoNum type="arabicPeriod"/>
            </a:pPr>
            <a:endParaRPr lang="pl-PL" sz="2800" dirty="0">
              <a:solidFill>
                <a:srgbClr val="003D6E"/>
              </a:solidFill>
            </a:endParaRPr>
          </a:p>
          <a:p>
            <a:pPr marL="514350" indent="-514350" algn="just">
              <a:buFontTx/>
              <a:buAutoNum type="arabicPeriod"/>
            </a:pPr>
            <a:r>
              <a:rPr lang="pl-PL" sz="2800" dirty="0" smtClean="0">
                <a:solidFill>
                  <a:srgbClr val="003D6E"/>
                </a:solidFill>
              </a:rPr>
              <a:t>Podsumowanie wyników dyskusji</a:t>
            </a:r>
            <a:r>
              <a:rPr lang="pl-PL" sz="2400" dirty="0" smtClean="0">
                <a:solidFill>
                  <a:srgbClr val="003D6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954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9"/>
          <p:cNvSpPr>
            <a:spLocks noGrp="1"/>
          </p:cNvSpPr>
          <p:nvPr>
            <p:ph type="body" sz="quarter" idx="14"/>
          </p:nvPr>
        </p:nvSpPr>
        <p:spPr>
          <a:xfrm>
            <a:off x="597744" y="1060375"/>
            <a:ext cx="12313368" cy="1080121"/>
          </a:xfrm>
        </p:spPr>
        <p:txBody>
          <a:bodyPr/>
          <a:lstStyle/>
          <a:p>
            <a:pPr marL="173038" lvl="0" algn="l">
              <a:buSzTx/>
            </a:pPr>
            <a:r>
              <a:rPr lang="pl-PL" sz="3200" dirty="0">
                <a:latin typeface="Calibri"/>
              </a:rPr>
              <a:t>Propozycja tematów na II Forum </a:t>
            </a:r>
            <a:r>
              <a:rPr lang="pl-PL" sz="3200" dirty="0" smtClean="0">
                <a:latin typeface="Calibri"/>
              </a:rPr>
              <a:t>Współpracy</a:t>
            </a:r>
            <a:endParaRPr lang="pl-PL" sz="3200" dirty="0">
              <a:latin typeface="Calibri"/>
            </a:endParaRPr>
          </a:p>
        </p:txBody>
      </p:sp>
      <p:sp>
        <p:nvSpPr>
          <p:cNvPr id="5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3046413" y="103188"/>
            <a:ext cx="9217025" cy="381000"/>
          </a:xfrm>
        </p:spPr>
        <p:txBody>
          <a:bodyPr/>
          <a:lstStyle/>
          <a:p>
            <a:r>
              <a:rPr lang="pl-PL" dirty="0" smtClean="0"/>
              <a:t>I Forum Współpracy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741760" y="2510096"/>
            <a:ext cx="115932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800" b="1" dirty="0">
                <a:solidFill>
                  <a:schemeClr val="tx1"/>
                </a:solidFill>
              </a:rPr>
              <a:t>Pracownicy delegowani w świetle przepisów prawa wspólnotowego, </a:t>
            </a:r>
            <a:br>
              <a:rPr lang="pl-PL" sz="2800" b="1" dirty="0">
                <a:solidFill>
                  <a:schemeClr val="tx1"/>
                </a:solidFill>
              </a:rPr>
            </a:br>
            <a:r>
              <a:rPr lang="pl-PL" sz="2800" b="1" dirty="0">
                <a:solidFill>
                  <a:schemeClr val="tx1"/>
                </a:solidFill>
              </a:rPr>
              <a:t>orzecznictwa i praktyki </a:t>
            </a:r>
            <a:endParaRPr lang="pl-PL" sz="2800" b="1" dirty="0" smtClean="0">
              <a:solidFill>
                <a:schemeClr val="tx1"/>
              </a:solidFill>
            </a:endParaRPr>
          </a:p>
          <a:p>
            <a:pPr algn="just"/>
            <a:endParaRPr lang="pl-PL" sz="2800" dirty="0">
              <a:solidFill>
                <a:schemeClr val="tx1"/>
              </a:solidFill>
            </a:endParaRPr>
          </a:p>
          <a:p>
            <a:pPr algn="just"/>
            <a:r>
              <a:rPr lang="pl-PL" sz="2800" dirty="0" smtClean="0">
                <a:solidFill>
                  <a:schemeClr val="tx1"/>
                </a:solidFill>
              </a:rPr>
              <a:t>Tezy:</a:t>
            </a:r>
            <a:endParaRPr lang="pl-PL" sz="2800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</a:rPr>
              <a:t>Regulacje przepisów wspólnotowych – rozbieżności interpretacyjne wynikające </a:t>
            </a:r>
            <a:r>
              <a:rPr lang="pl-PL" sz="2800" dirty="0" smtClean="0">
                <a:solidFill>
                  <a:schemeClr val="tx1"/>
                </a:solidFill>
              </a:rPr>
              <a:t>z </a:t>
            </a:r>
            <a:r>
              <a:rPr lang="pl-PL" sz="2800" dirty="0">
                <a:solidFill>
                  <a:schemeClr val="tx1"/>
                </a:solidFill>
              </a:rPr>
              <a:t>braku definicji użytych pojęć oraz bardzo ogólnych </a:t>
            </a:r>
            <a:r>
              <a:rPr lang="pl-PL" sz="2800" dirty="0" smtClean="0">
                <a:solidFill>
                  <a:schemeClr val="tx1"/>
                </a:solidFill>
              </a:rPr>
              <a:t/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lub </a:t>
            </a:r>
            <a:r>
              <a:rPr lang="pl-PL" sz="2800" dirty="0">
                <a:solidFill>
                  <a:schemeClr val="tx1"/>
                </a:solidFill>
              </a:rPr>
              <a:t>nieostrych zapisów.</a:t>
            </a:r>
          </a:p>
          <a:p>
            <a:pPr algn="just"/>
            <a:endParaRPr lang="pl-PL" sz="2800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</a:rPr>
              <a:t>Praktyczne aspekty ustalania, czy spełnione są warunki delegowania </a:t>
            </a:r>
            <a:r>
              <a:rPr lang="pl-PL" sz="2800" dirty="0" smtClean="0">
                <a:solidFill>
                  <a:schemeClr val="tx1"/>
                </a:solidFill>
              </a:rPr>
              <a:t/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po </a:t>
            </a:r>
            <a:r>
              <a:rPr lang="pl-PL" sz="2800" dirty="0">
                <a:solidFill>
                  <a:schemeClr val="tx1"/>
                </a:solidFill>
              </a:rPr>
              <a:t>stronie pracodawcy i pracownika.</a:t>
            </a:r>
          </a:p>
          <a:p>
            <a:pPr algn="just"/>
            <a:endParaRPr lang="pl-PL" sz="2800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</a:rPr>
              <a:t>Niejednolite orzecznictwo sądowe.</a:t>
            </a:r>
          </a:p>
        </p:txBody>
      </p:sp>
    </p:spTree>
    <p:extLst>
      <p:ext uri="{BB962C8B-B14F-4D97-AF65-F5344CB8AC3E}">
        <p14:creationId xmlns:p14="http://schemas.microsoft.com/office/powerpoint/2010/main" val="81653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3046413" y="103188"/>
            <a:ext cx="9217025" cy="381000"/>
          </a:xfrm>
        </p:spPr>
        <p:txBody>
          <a:bodyPr/>
          <a:lstStyle/>
          <a:p>
            <a:r>
              <a:rPr lang="pl-PL" dirty="0" smtClean="0"/>
              <a:t>I Forum Współpracy</a:t>
            </a:r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669752" y="2644552"/>
            <a:ext cx="1166529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altLang="pl-PL" sz="2800" dirty="0">
                <a:solidFill>
                  <a:srgbClr val="003D6E"/>
                </a:solidFill>
              </a:rPr>
              <a:t>Wszelkie opinie, wnioski i propozycje prosimy przesyłać na adres: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47C3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pl-PL" altLang="pl-PL" sz="2600" dirty="0">
              <a:solidFill>
                <a:srgbClr val="003D6E"/>
              </a:solidFill>
            </a:endParaRPr>
          </a:p>
          <a:p>
            <a:pPr lvl="0" defTabSz="914400" rtl="0" fontAlgn="base">
              <a:spcBef>
                <a:spcPct val="0"/>
              </a:spcBef>
              <a:spcAft>
                <a:spcPts val="600"/>
              </a:spcAft>
              <a:buClr>
                <a:srgbClr val="047C39"/>
              </a:buClr>
            </a:pPr>
            <a:r>
              <a:rPr lang="pl-PL" altLang="pl-PL" sz="3200" dirty="0">
                <a:solidFill>
                  <a:srgbClr val="003D6E"/>
                </a:solidFill>
                <a:hlinkClick r:id="rId3"/>
              </a:rPr>
              <a:t>forumwspolpracy@zus.pl</a:t>
            </a:r>
            <a:endParaRPr lang="pl-PL" altLang="pl-PL" sz="3200" dirty="0">
              <a:solidFill>
                <a:srgbClr val="003D6E"/>
              </a:solidFill>
            </a:endParaRPr>
          </a:p>
          <a:p>
            <a:pPr lvl="0" defTabSz="914400" rtl="0" fontAlgn="base">
              <a:spcBef>
                <a:spcPct val="0"/>
              </a:spcBef>
              <a:spcAft>
                <a:spcPts val="600"/>
              </a:spcAft>
              <a:buClr>
                <a:srgbClr val="047C39"/>
              </a:buClr>
            </a:pPr>
            <a:endParaRPr lang="pl-PL" altLang="pl-PL" sz="2600" dirty="0">
              <a:solidFill>
                <a:srgbClr val="003D6E"/>
              </a:solidFill>
            </a:endParaRPr>
          </a:p>
          <a:p>
            <a:pPr marL="44450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047C3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altLang="pl-PL" sz="2800" dirty="0">
                <a:solidFill>
                  <a:srgbClr val="003D6E"/>
                </a:solidFill>
              </a:rPr>
              <a:t>Czekamy na Państwa propozycje w zakresie </a:t>
            </a:r>
            <a:r>
              <a:rPr lang="pl-PL" altLang="pl-PL" sz="2800" b="1" dirty="0">
                <a:solidFill>
                  <a:srgbClr val="003D6E"/>
                </a:solidFill>
              </a:rPr>
              <a:t>outsourcingu pracowniczego </a:t>
            </a:r>
            <a:br>
              <a:rPr lang="pl-PL" altLang="pl-PL" sz="2800" b="1" dirty="0">
                <a:solidFill>
                  <a:srgbClr val="003D6E"/>
                </a:solidFill>
              </a:rPr>
            </a:br>
            <a:r>
              <a:rPr lang="pl-PL" altLang="pl-PL" sz="2800" dirty="0">
                <a:solidFill>
                  <a:srgbClr val="003D6E"/>
                </a:solidFill>
              </a:rPr>
              <a:t>oraz </a:t>
            </a:r>
            <a:r>
              <a:rPr lang="pl-PL" altLang="pl-PL" sz="2800" b="1" dirty="0">
                <a:solidFill>
                  <a:srgbClr val="003D6E"/>
                </a:solidFill>
              </a:rPr>
              <a:t>tematów</a:t>
            </a:r>
            <a:r>
              <a:rPr lang="pl-PL" altLang="pl-PL" sz="2800" dirty="0">
                <a:solidFill>
                  <a:srgbClr val="003D6E"/>
                </a:solidFill>
              </a:rPr>
              <a:t> ważnych, problematycznych, które powinny być </a:t>
            </a:r>
            <a:r>
              <a:rPr lang="pl-PL" altLang="pl-PL" sz="2800" b="1" dirty="0">
                <a:solidFill>
                  <a:srgbClr val="003D6E"/>
                </a:solidFill>
              </a:rPr>
              <a:t>przedmiotem kolejnych spotkań.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altLang="pl-PL" sz="2800" dirty="0">
                <a:solidFill>
                  <a:srgbClr val="003D6E"/>
                </a:solidFill>
              </a:rPr>
              <a:t>Materiały z I Forum Współpracy zostaną umieszczone na stronie internetowej ZUS - </a:t>
            </a:r>
            <a:r>
              <a:rPr lang="pl-PL" altLang="pl-PL" sz="2800" dirty="0" smtClean="0">
                <a:solidFill>
                  <a:srgbClr val="003D6E"/>
                </a:solidFill>
                <a:hlinkClick r:id="rId4"/>
              </a:rPr>
              <a:t>www.zus.pl</a:t>
            </a:r>
            <a:endParaRPr lang="pl-PL" altLang="pl-PL" sz="2800" dirty="0" smtClean="0">
              <a:solidFill>
                <a:srgbClr val="003D6E"/>
              </a:solidFill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SzTx/>
              <a:tabLst/>
              <a:defRPr/>
            </a:pPr>
            <a:endParaRPr lang="pl-PL" altLang="pl-PL" sz="2800" dirty="0">
              <a:solidFill>
                <a:srgbClr val="003D6E"/>
              </a:solidFill>
            </a:endParaRPr>
          </a:p>
          <a:p>
            <a:pPr lvl="0" defTabSz="914400" rtl="0" fontAlgn="base">
              <a:spcBef>
                <a:spcPct val="0"/>
              </a:spcBef>
              <a:spcAft>
                <a:spcPct val="50000"/>
              </a:spcAft>
              <a:buClr>
                <a:srgbClr val="047C39"/>
              </a:buClr>
            </a:pPr>
            <a:r>
              <a:rPr lang="pl-PL" altLang="pl-PL" b="1" dirty="0" smtClean="0">
                <a:solidFill>
                  <a:srgbClr val="003D6E"/>
                </a:solidFill>
              </a:rPr>
              <a:t>Zapraszamy</a:t>
            </a:r>
            <a:endParaRPr lang="pl-PL" altLang="pl-PL" b="1" dirty="0">
              <a:solidFill>
                <a:srgbClr val="003D6E"/>
              </a:solidFill>
            </a:endParaRPr>
          </a:p>
        </p:txBody>
      </p:sp>
      <p:sp>
        <p:nvSpPr>
          <p:cNvPr id="11" name="Symbol zastępczy tekstu 9"/>
          <p:cNvSpPr>
            <a:spLocks noGrp="1"/>
          </p:cNvSpPr>
          <p:nvPr>
            <p:ph type="body" sz="quarter" idx="14"/>
          </p:nvPr>
        </p:nvSpPr>
        <p:spPr>
          <a:xfrm>
            <a:off x="813768" y="1060375"/>
            <a:ext cx="12313368" cy="792089"/>
          </a:xfrm>
        </p:spPr>
        <p:txBody>
          <a:bodyPr/>
          <a:lstStyle/>
          <a:p>
            <a:pPr algn="l"/>
            <a:r>
              <a:rPr lang="pl-PL" sz="3200" dirty="0">
                <a:latin typeface="Calibri"/>
              </a:rPr>
              <a:t>Uruchamiamy</a:t>
            </a:r>
            <a:r>
              <a:rPr lang="pl-PL" sz="3200" dirty="0"/>
              <a:t> stały kanał komunikacji w sprawie Forum </a:t>
            </a:r>
          </a:p>
        </p:txBody>
      </p:sp>
    </p:spTree>
    <p:extLst>
      <p:ext uri="{BB962C8B-B14F-4D97-AF65-F5344CB8AC3E}">
        <p14:creationId xmlns:p14="http://schemas.microsoft.com/office/powerpoint/2010/main" val="243452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1"/>
          <p:cNvSpPr>
            <a:spLocks noGrp="1"/>
          </p:cNvSpPr>
          <p:nvPr>
            <p:ph type="body" sz="quarter" idx="14"/>
          </p:nvPr>
        </p:nvSpPr>
        <p:spPr>
          <a:xfrm>
            <a:off x="5638304" y="7181056"/>
            <a:ext cx="7366496" cy="1368152"/>
          </a:xfrm>
        </p:spPr>
        <p:txBody>
          <a:bodyPr/>
          <a:lstStyle/>
          <a:p>
            <a:pPr algn="ctr"/>
            <a:r>
              <a:rPr lang="pl-PL" sz="3200" b="0" dirty="0" smtClean="0"/>
              <a:t>Agata </a:t>
            </a:r>
            <a:r>
              <a:rPr lang="pl-PL" sz="3200" b="0" dirty="0"/>
              <a:t>Wiśniewska-Półtorak</a:t>
            </a:r>
            <a:br>
              <a:rPr lang="pl-PL" sz="3200" b="0" dirty="0"/>
            </a:br>
            <a:r>
              <a:rPr lang="pl-PL" sz="3200" b="0" dirty="0" smtClean="0"/>
              <a:t>Zakład Ubezpieczeń Społecznych</a:t>
            </a:r>
            <a:endParaRPr lang="pl-PL" sz="3200" b="0" dirty="0"/>
          </a:p>
          <a:p>
            <a:pPr algn="ctr"/>
            <a:endParaRPr lang="pl-PL" sz="32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309712" y="3292623"/>
            <a:ext cx="11521280" cy="1080121"/>
          </a:xfrm>
        </p:spPr>
        <p:txBody>
          <a:bodyPr/>
          <a:lstStyle/>
          <a:p>
            <a:pPr algn="ctr"/>
            <a:r>
              <a:rPr lang="pl-PL" sz="4800" dirty="0" smtClean="0"/>
              <a:t>Wprowadzenie do dyskusji</a:t>
            </a:r>
            <a:endParaRPr lang="pl-PL" sz="4800" dirty="0"/>
          </a:p>
        </p:txBody>
      </p:sp>
      <p:sp>
        <p:nvSpPr>
          <p:cNvPr id="5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3046016" y="77664"/>
            <a:ext cx="9217024" cy="381719"/>
          </a:xfrm>
        </p:spPr>
        <p:txBody>
          <a:bodyPr/>
          <a:lstStyle/>
          <a:p>
            <a:r>
              <a:rPr lang="pl-PL" dirty="0" smtClean="0"/>
              <a:t>I Forum Współpracy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489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9"/>
          <p:cNvSpPr>
            <a:spLocks noGrp="1"/>
          </p:cNvSpPr>
          <p:nvPr>
            <p:ph type="body" sz="quarter" idx="14"/>
          </p:nvPr>
        </p:nvSpPr>
        <p:spPr>
          <a:xfrm>
            <a:off x="813768" y="916360"/>
            <a:ext cx="12241360" cy="1080121"/>
          </a:xfrm>
        </p:spPr>
        <p:txBody>
          <a:bodyPr/>
          <a:lstStyle/>
          <a:p>
            <a:r>
              <a:rPr lang="pl-PL" sz="3200" dirty="0" smtClean="0"/>
              <a:t>DEFINICJA OUTSOURCINGU</a:t>
            </a:r>
            <a:endParaRPr lang="pl-PL" sz="3200" dirty="0"/>
          </a:p>
        </p:txBody>
      </p:sp>
      <p:sp>
        <p:nvSpPr>
          <p:cNvPr id="18" name="Prostokąt zaokrąglony 17"/>
          <p:cNvSpPr/>
          <p:nvPr/>
        </p:nvSpPr>
        <p:spPr>
          <a:xfrm>
            <a:off x="669752" y="2825709"/>
            <a:ext cx="11801102" cy="2699163"/>
          </a:xfrm>
          <a:prstGeom prst="roundRect">
            <a:avLst/>
          </a:prstGeom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0032" tIns="65017" rIns="130032" bIns="65017">
            <a:spAutoFit/>
          </a:bodyPr>
          <a:lstStyle/>
          <a:p>
            <a:pPr algn="just"/>
            <a:r>
              <a:rPr lang="pl-PL" sz="3000" dirty="0" smtClean="0">
                <a:solidFill>
                  <a:srgbClr val="003D6E"/>
                </a:solidFill>
              </a:rPr>
              <a:t>„Najczęściej definiowany jako: zlecanie </a:t>
            </a:r>
            <a:r>
              <a:rPr lang="pl-PL" sz="3000" dirty="0">
                <a:solidFill>
                  <a:srgbClr val="003D6E"/>
                </a:solidFill>
              </a:rPr>
              <a:t>podmiotowi zewnętrznemu (</a:t>
            </a:r>
            <a:r>
              <a:rPr lang="pl-PL" sz="3000" i="1" dirty="0" err="1">
                <a:solidFill>
                  <a:srgbClr val="003D6E"/>
                </a:solidFill>
              </a:rPr>
              <a:t>outsourcer</a:t>
            </a:r>
            <a:r>
              <a:rPr lang="pl-PL" sz="3000" dirty="0">
                <a:solidFill>
                  <a:srgbClr val="003D6E"/>
                </a:solidFill>
              </a:rPr>
              <a:t>) </a:t>
            </a:r>
            <a:r>
              <a:rPr lang="pl-PL" sz="3000" dirty="0" smtClean="0">
                <a:solidFill>
                  <a:srgbClr val="003D6E"/>
                </a:solidFill>
              </a:rPr>
              <a:t>na </a:t>
            </a:r>
            <a:r>
              <a:rPr lang="pl-PL" sz="3000" dirty="0">
                <a:solidFill>
                  <a:srgbClr val="003D6E"/>
                </a:solidFill>
              </a:rPr>
              <a:t>podstawie umowy cywilnoprawnej realizacji określonych </a:t>
            </a:r>
            <a:r>
              <a:rPr lang="pl-PL" sz="3000" dirty="0" smtClean="0">
                <a:solidFill>
                  <a:srgbClr val="003D6E"/>
                </a:solidFill>
              </a:rPr>
              <a:t>zadań, funkcji, procesów</a:t>
            </a:r>
            <a:r>
              <a:rPr lang="pl-PL" sz="3000" dirty="0">
                <a:solidFill>
                  <a:srgbClr val="003D6E"/>
                </a:solidFill>
              </a:rPr>
              <a:t> </a:t>
            </a:r>
            <a:r>
              <a:rPr lang="pl-PL" sz="3000" dirty="0" smtClean="0">
                <a:solidFill>
                  <a:srgbClr val="003D6E"/>
                </a:solidFill>
              </a:rPr>
              <a:t>przez podmiot zlecający (</a:t>
            </a:r>
            <a:r>
              <a:rPr lang="pl-PL" sz="3000" i="1" dirty="0" err="1" smtClean="0">
                <a:solidFill>
                  <a:srgbClr val="003D6E"/>
                </a:solidFill>
              </a:rPr>
              <a:t>insourcer</a:t>
            </a:r>
            <a:r>
              <a:rPr lang="pl-PL" sz="3000" dirty="0" smtClean="0">
                <a:solidFill>
                  <a:srgbClr val="003D6E"/>
                </a:solidFill>
              </a:rPr>
              <a:t>), który </a:t>
            </a:r>
            <a:br>
              <a:rPr lang="pl-PL" sz="3000" dirty="0" smtClean="0">
                <a:solidFill>
                  <a:srgbClr val="003D6E"/>
                </a:solidFill>
              </a:rPr>
            </a:br>
            <a:r>
              <a:rPr lang="pl-PL" sz="3000" dirty="0" smtClean="0">
                <a:solidFill>
                  <a:srgbClr val="003D6E"/>
                </a:solidFill>
              </a:rPr>
              <a:t>nie pozostaje w żadnym stosunku prawnym z osobą faktycznie wykonującą pracę”. </a:t>
            </a:r>
          </a:p>
        </p:txBody>
      </p:sp>
      <p:sp>
        <p:nvSpPr>
          <p:cNvPr id="5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3046413" y="77788"/>
            <a:ext cx="9217025" cy="381000"/>
          </a:xfrm>
        </p:spPr>
        <p:txBody>
          <a:bodyPr/>
          <a:lstStyle/>
          <a:p>
            <a:r>
              <a:rPr lang="pl-PL" dirty="0" smtClean="0"/>
              <a:t>I Forum Współpracy</a:t>
            </a:r>
            <a:endParaRPr lang="pl-PL" dirty="0"/>
          </a:p>
        </p:txBody>
      </p:sp>
      <p:sp>
        <p:nvSpPr>
          <p:cNvPr id="7" name="Prostokąt zaokrąglony 6"/>
          <p:cNvSpPr/>
          <p:nvPr/>
        </p:nvSpPr>
        <p:spPr>
          <a:xfrm>
            <a:off x="885776" y="4444752"/>
            <a:ext cx="11585079" cy="15754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0032" tIns="65017" rIns="130032" bIns="65017">
            <a:spAutoFit/>
          </a:bodyPr>
          <a:lstStyle/>
          <a:p>
            <a:pPr algn="l"/>
            <a:r>
              <a:rPr lang="pl-PL" sz="2800" i="1" dirty="0" smtClean="0">
                <a:solidFill>
                  <a:srgbClr val="003D6E"/>
                </a:solidFill>
              </a:rPr>
              <a:t> </a:t>
            </a:r>
            <a:endParaRPr lang="pl-PL" sz="2800" dirty="0" smtClean="0">
              <a:solidFill>
                <a:srgbClr val="003D6E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l-PL" sz="2800" dirty="0" smtClean="0">
              <a:solidFill>
                <a:srgbClr val="003D6E"/>
              </a:solidFill>
            </a:endParaRPr>
          </a:p>
          <a:p>
            <a:pPr marL="533400" indent="-350838" algn="l"/>
            <a:endParaRPr lang="pl-PL" sz="2800" dirty="0" smtClean="0">
              <a:solidFill>
                <a:srgbClr val="003D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51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9"/>
          <p:cNvSpPr>
            <a:spLocks noGrp="1"/>
          </p:cNvSpPr>
          <p:nvPr>
            <p:ph type="body" sz="quarter" idx="14"/>
          </p:nvPr>
        </p:nvSpPr>
        <p:spPr>
          <a:xfrm>
            <a:off x="643608" y="772344"/>
            <a:ext cx="12411520" cy="1080121"/>
          </a:xfrm>
        </p:spPr>
        <p:txBody>
          <a:bodyPr/>
          <a:lstStyle/>
          <a:p>
            <a:pPr algn="l"/>
            <a:r>
              <a:rPr lang="pl-PL" sz="3200" dirty="0" smtClean="0">
                <a:solidFill>
                  <a:srgbClr val="003366"/>
                </a:solidFill>
              </a:rPr>
              <a:t>Polska liderem w świadczeniu usług </a:t>
            </a:r>
            <a:r>
              <a:rPr lang="pl-PL" sz="3200" dirty="0"/>
              <a:t>o</a:t>
            </a:r>
            <a:r>
              <a:rPr lang="pl-PL" sz="3200" dirty="0" smtClean="0"/>
              <a:t>utsourcingowych </a:t>
            </a:r>
            <a:br>
              <a:rPr lang="pl-PL" sz="3200" dirty="0" smtClean="0"/>
            </a:br>
            <a:r>
              <a:rPr lang="pl-PL" sz="3200" dirty="0" smtClean="0"/>
              <a:t>w </a:t>
            </a:r>
            <a:r>
              <a:rPr lang="pl-PL" sz="3200" dirty="0" smtClean="0">
                <a:solidFill>
                  <a:srgbClr val="003366"/>
                </a:solidFill>
              </a:rPr>
              <a:t>Europie Środkowej</a:t>
            </a:r>
            <a:endParaRPr lang="pl-PL" sz="3200" dirty="0">
              <a:solidFill>
                <a:srgbClr val="003366"/>
              </a:solidFill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381720" y="2500536"/>
            <a:ext cx="12224943" cy="621999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0032" tIns="65017" rIns="130032" bIns="65017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pl-PL" sz="2800" dirty="0">
              <a:solidFill>
                <a:srgbClr val="003D6E"/>
              </a:solidFill>
            </a:endParaRPr>
          </a:p>
        </p:txBody>
      </p:sp>
      <p:sp>
        <p:nvSpPr>
          <p:cNvPr id="6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3046016" y="77664"/>
            <a:ext cx="9217024" cy="381719"/>
          </a:xfrm>
        </p:spPr>
        <p:txBody>
          <a:bodyPr/>
          <a:lstStyle/>
          <a:p>
            <a:r>
              <a:rPr lang="pl-PL" dirty="0" smtClean="0"/>
              <a:t>I Forum Współpracy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9" r="45695"/>
          <a:stretch/>
        </p:blipFill>
        <p:spPr bwMode="auto">
          <a:xfrm>
            <a:off x="1198280" y="2212505"/>
            <a:ext cx="6672272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rostokąt zaokrąglony 6"/>
          <p:cNvSpPr/>
          <p:nvPr/>
        </p:nvSpPr>
        <p:spPr>
          <a:xfrm>
            <a:off x="7150472" y="2716560"/>
            <a:ext cx="5184576" cy="3384376"/>
          </a:xfrm>
          <a:prstGeom prst="roundRect">
            <a:avLst/>
          </a:prstGeom>
          <a:solidFill>
            <a:schemeClr val="accent6">
              <a:lumMod val="75000"/>
              <a:alpha val="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pl-PL" sz="28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/>
            <a:r>
              <a:rPr lang="pl-PL" sz="28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Ośrodki Koncentracji usług </a:t>
            </a:r>
            <a:r>
              <a:rPr lang="pl-PL" sz="2800" b="1" dirty="0" smtClean="0">
                <a:solidFill>
                  <a:schemeClr val="tx1"/>
                </a:solidFill>
              </a:rPr>
              <a:t>outsourcingowych w Polsce</a:t>
            </a:r>
            <a:r>
              <a:rPr lang="pl-PL" sz="28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:</a:t>
            </a:r>
          </a:p>
          <a:p>
            <a:pPr algn="l"/>
            <a:r>
              <a:rPr lang="pl-PL" sz="2800" b="1" dirty="0" smtClean="0">
                <a:solidFill>
                  <a:schemeClr val="tx1"/>
                </a:solidFill>
                <a:cs typeface="Arial" panose="020B0604020202020204" pitchFamily="34" charset="0"/>
              </a:rPr>
              <a:t/>
            </a:r>
            <a:br>
              <a:rPr lang="pl-PL" sz="2800" b="1" dirty="0" smtClean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pl-PL" sz="28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Warszawa</a:t>
            </a:r>
            <a:endParaRPr lang="pl-PL" sz="28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/>
            <a:endParaRPr lang="pl-PL" sz="28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/>
            <a:r>
              <a:rPr lang="pl-PL" sz="28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Kraków</a:t>
            </a:r>
            <a:endParaRPr lang="pl-PL" sz="28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endParaRPr lang="pl-PL" sz="28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/>
            <a:r>
              <a:rPr lang="pl-PL" sz="28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Poznań </a:t>
            </a:r>
            <a:endParaRPr lang="pl-PL" sz="28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endParaRPr lang="pl-PL" sz="28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endParaRPr lang="pl-PL" sz="28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9670752" y="4516760"/>
            <a:ext cx="1559012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55,3%</a:t>
            </a:r>
            <a:br>
              <a:rPr kumimoji="0" lang="pl-PL" sz="28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</a:br>
            <a:endParaRPr kumimoji="0" lang="pl-PL" sz="2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" name="Symbol zastępczy tekstu 9"/>
          <p:cNvSpPr>
            <a:spLocks noGrp="1"/>
          </p:cNvSpPr>
          <p:nvPr>
            <p:ph type="body" sz="quarter" idx="14"/>
          </p:nvPr>
        </p:nvSpPr>
        <p:spPr>
          <a:xfrm>
            <a:off x="381720" y="8360570"/>
            <a:ext cx="12241360" cy="468052"/>
          </a:xfrm>
        </p:spPr>
        <p:txBody>
          <a:bodyPr/>
          <a:lstStyle/>
          <a:p>
            <a:pPr algn="l"/>
            <a:r>
              <a:rPr lang="pl-PL" sz="1000" i="1" dirty="0" smtClean="0">
                <a:solidFill>
                  <a:srgbClr val="003366"/>
                </a:solidFill>
              </a:rPr>
              <a:t>*) źródło: badanie </a:t>
            </a:r>
            <a:r>
              <a:rPr lang="pl-PL" sz="1000" i="1" dirty="0" err="1" smtClean="0">
                <a:solidFill>
                  <a:srgbClr val="003366"/>
                </a:solidFill>
              </a:rPr>
              <a:t>Dart</a:t>
            </a:r>
            <a:r>
              <a:rPr lang="pl-PL" sz="1000" i="1" dirty="0" smtClean="0">
                <a:solidFill>
                  <a:srgbClr val="003366"/>
                </a:solidFill>
              </a:rPr>
              <a:t> </a:t>
            </a:r>
            <a:r>
              <a:rPr lang="pl-PL" sz="1000" i="1" dirty="0" err="1" smtClean="0">
                <a:solidFill>
                  <a:srgbClr val="003366"/>
                </a:solidFill>
              </a:rPr>
              <a:t>Institute</a:t>
            </a:r>
            <a:r>
              <a:rPr lang="pl-PL" sz="1000" i="1" dirty="0" smtClean="0">
                <a:solidFill>
                  <a:srgbClr val="003366"/>
                </a:solidFill>
              </a:rPr>
              <a:t>, 2016</a:t>
            </a:r>
            <a:endParaRPr lang="pl-PL" sz="1000" i="1" dirty="0">
              <a:solidFill>
                <a:srgbClr val="003366"/>
              </a:solidFill>
            </a:endParaRPr>
          </a:p>
        </p:txBody>
      </p:sp>
      <p:sp>
        <p:nvSpPr>
          <p:cNvPr id="13" name="Symbol zastępczy tekstu 9"/>
          <p:cNvSpPr>
            <a:spLocks noGrp="1"/>
          </p:cNvSpPr>
          <p:nvPr>
            <p:ph type="body" sz="quarter" idx="14"/>
          </p:nvPr>
        </p:nvSpPr>
        <p:spPr>
          <a:xfrm>
            <a:off x="1749872" y="8009148"/>
            <a:ext cx="5544616" cy="468052"/>
          </a:xfrm>
        </p:spPr>
        <p:txBody>
          <a:bodyPr/>
          <a:lstStyle/>
          <a:p>
            <a:pPr algn="l"/>
            <a:r>
              <a:rPr lang="pl-PL" sz="1100" dirty="0" smtClean="0">
                <a:solidFill>
                  <a:srgbClr val="003366"/>
                </a:solidFill>
              </a:rPr>
              <a:t>  </a:t>
            </a:r>
            <a:r>
              <a:rPr lang="pl-PL" sz="1200" dirty="0" smtClean="0">
                <a:solidFill>
                  <a:srgbClr val="003366"/>
                </a:solidFill>
              </a:rPr>
              <a:t>Najniższy %   SSC </a:t>
            </a:r>
            <a:r>
              <a:rPr lang="pl-PL" sz="1200" dirty="0" smtClean="0">
                <a:solidFill>
                  <a:srgbClr val="003366"/>
                </a:solidFill>
              </a:rPr>
              <a:t>   </a:t>
            </a:r>
            <a:r>
              <a:rPr lang="pl-PL" sz="1200" dirty="0" smtClean="0">
                <a:solidFill>
                  <a:srgbClr val="003366"/>
                </a:solidFill>
              </a:rPr>
              <a:t>- </a:t>
            </a:r>
            <a:r>
              <a:rPr lang="pl-PL" sz="1200" dirty="0" smtClean="0">
                <a:solidFill>
                  <a:srgbClr val="003366"/>
                </a:solidFill>
              </a:rPr>
              <a:t>      Najwyższy </a:t>
            </a:r>
            <a:r>
              <a:rPr lang="pl-PL" sz="1200" dirty="0" smtClean="0">
                <a:solidFill>
                  <a:srgbClr val="003366"/>
                </a:solidFill>
              </a:rPr>
              <a:t>% SSC</a:t>
            </a:r>
            <a:endParaRPr lang="pl-PL" sz="1200" dirty="0">
              <a:solidFill>
                <a:srgbClr val="003366"/>
              </a:solidFill>
            </a:endParaRPr>
          </a:p>
        </p:txBody>
      </p:sp>
      <p:sp>
        <p:nvSpPr>
          <p:cNvPr id="2" name="Nawias klamrowy zamykający 1"/>
          <p:cNvSpPr/>
          <p:nvPr/>
        </p:nvSpPr>
        <p:spPr>
          <a:xfrm>
            <a:off x="9310712" y="3796680"/>
            <a:ext cx="455470" cy="2088231"/>
          </a:xfrm>
          <a:prstGeom prst="rightBrace">
            <a:avLst/>
          </a:prstGeom>
          <a:noFill/>
          <a:ln w="25400" cap="flat">
            <a:solidFill>
              <a:schemeClr val="tx1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5316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9"/>
          <p:cNvSpPr>
            <a:spLocks noGrp="1"/>
          </p:cNvSpPr>
          <p:nvPr>
            <p:ph type="body" sz="quarter" idx="14"/>
          </p:nvPr>
        </p:nvSpPr>
        <p:spPr>
          <a:xfrm>
            <a:off x="597744" y="1204392"/>
            <a:ext cx="12241360" cy="1080121"/>
          </a:xfrm>
        </p:spPr>
        <p:txBody>
          <a:bodyPr/>
          <a:lstStyle/>
          <a:p>
            <a:pPr algn="l"/>
            <a:r>
              <a:rPr lang="pl-PL" sz="3200" dirty="0" smtClean="0">
                <a:solidFill>
                  <a:srgbClr val="003366"/>
                </a:solidFill>
              </a:rPr>
              <a:t>Obszary najczęściej wykorzystujące usługi o</a:t>
            </a:r>
            <a:r>
              <a:rPr lang="pl-PL" sz="3200" dirty="0" smtClean="0"/>
              <a:t>utsourcingu</a:t>
            </a:r>
            <a:endParaRPr lang="pl-PL" sz="3200" dirty="0">
              <a:solidFill>
                <a:srgbClr val="003366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732246"/>
              </p:ext>
            </p:extLst>
          </p:nvPr>
        </p:nvGraphicFramePr>
        <p:xfrm>
          <a:off x="813768" y="2932584"/>
          <a:ext cx="11449272" cy="453650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7516316"/>
                <a:gridCol w="3932956"/>
              </a:tblGrid>
              <a:tr h="756084">
                <a:tc>
                  <a:txBody>
                    <a:bodyPr/>
                    <a:lstStyle/>
                    <a:p>
                      <a:pPr algn="l"/>
                      <a:r>
                        <a:rPr lang="pl-PL" sz="2800" b="0" dirty="0" smtClean="0"/>
                        <a:t>IT</a:t>
                      </a:r>
                      <a:endParaRPr lang="pl-PL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 smtClean="0"/>
                        <a:t>58%</a:t>
                      </a:r>
                      <a:endParaRPr lang="pl-PL" sz="2800" b="0" dirty="0"/>
                    </a:p>
                  </a:txBody>
                  <a:tcPr/>
                </a:tc>
              </a:tr>
              <a:tr h="756084">
                <a:tc>
                  <a:txBody>
                    <a:bodyPr/>
                    <a:lstStyle/>
                    <a:p>
                      <a:pPr algn="l"/>
                      <a:r>
                        <a:rPr lang="pl-PL" sz="2800" dirty="0" smtClean="0"/>
                        <a:t>HR</a:t>
                      </a:r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 smtClean="0"/>
                        <a:t>19%</a:t>
                      </a:r>
                      <a:endParaRPr lang="pl-PL" sz="2800" dirty="0"/>
                    </a:p>
                  </a:txBody>
                  <a:tcPr/>
                </a:tc>
              </a:tr>
              <a:tr h="756084">
                <a:tc>
                  <a:txBody>
                    <a:bodyPr/>
                    <a:lstStyle/>
                    <a:p>
                      <a:pPr algn="l"/>
                      <a:r>
                        <a:rPr lang="pl-PL" sz="2800" dirty="0" smtClean="0"/>
                        <a:t>Logistyka</a:t>
                      </a:r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 smtClean="0"/>
                        <a:t>17%</a:t>
                      </a:r>
                      <a:endParaRPr lang="pl-PL" sz="2800" dirty="0"/>
                    </a:p>
                  </a:txBody>
                  <a:tcPr/>
                </a:tc>
              </a:tr>
              <a:tr h="756084">
                <a:tc>
                  <a:txBody>
                    <a:bodyPr/>
                    <a:lstStyle/>
                    <a:p>
                      <a:pPr algn="l"/>
                      <a:r>
                        <a:rPr lang="pl-PL" sz="2800" dirty="0" smtClean="0"/>
                        <a:t>Finanse/księgowość</a:t>
                      </a:r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 smtClean="0"/>
                        <a:t>8%</a:t>
                      </a:r>
                      <a:endParaRPr lang="pl-PL" sz="2800" dirty="0"/>
                    </a:p>
                  </a:txBody>
                  <a:tcPr/>
                </a:tc>
              </a:tr>
              <a:tr h="756084">
                <a:tc>
                  <a:txBody>
                    <a:bodyPr/>
                    <a:lstStyle/>
                    <a:p>
                      <a:pPr algn="l"/>
                      <a:r>
                        <a:rPr lang="pl-PL" sz="2800" dirty="0" smtClean="0"/>
                        <a:t>Administracja (</a:t>
                      </a:r>
                      <a:r>
                        <a:rPr lang="pl-PL" sz="2800" dirty="0" err="1" smtClean="0"/>
                        <a:t>back</a:t>
                      </a:r>
                      <a:r>
                        <a:rPr lang="pl-PL" sz="2800" dirty="0" smtClean="0"/>
                        <a:t> Office)</a:t>
                      </a:r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 smtClean="0"/>
                        <a:t>6%</a:t>
                      </a:r>
                      <a:endParaRPr lang="pl-PL" sz="2800" dirty="0"/>
                    </a:p>
                  </a:txBody>
                  <a:tcPr/>
                </a:tc>
              </a:tr>
              <a:tr h="756084">
                <a:tc>
                  <a:txBody>
                    <a:bodyPr/>
                    <a:lstStyle/>
                    <a:p>
                      <a:pPr algn="l"/>
                      <a:r>
                        <a:rPr lang="pl-PL" sz="2800" dirty="0" smtClean="0"/>
                        <a:t>Sprzedaż</a:t>
                      </a:r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 smtClean="0"/>
                        <a:t>3%</a:t>
                      </a:r>
                      <a:endParaRPr lang="pl-PL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ymbol zastępczy tekstu 9"/>
          <p:cNvSpPr>
            <a:spLocks noGrp="1"/>
          </p:cNvSpPr>
          <p:nvPr>
            <p:ph type="body" sz="quarter" idx="14"/>
          </p:nvPr>
        </p:nvSpPr>
        <p:spPr>
          <a:xfrm>
            <a:off x="381720" y="8333184"/>
            <a:ext cx="12241360" cy="468052"/>
          </a:xfrm>
        </p:spPr>
        <p:txBody>
          <a:bodyPr/>
          <a:lstStyle/>
          <a:p>
            <a:pPr algn="l"/>
            <a:r>
              <a:rPr lang="pl-PL" sz="1000" i="1" dirty="0" smtClean="0">
                <a:solidFill>
                  <a:srgbClr val="003366"/>
                </a:solidFill>
              </a:rPr>
              <a:t>*) źródło: Ipsos, ankieta przeprowadzona w kwietniu i maju 2006 r. wśród 36 firm</a:t>
            </a:r>
            <a:endParaRPr lang="pl-PL" sz="1000" i="1" dirty="0">
              <a:solidFill>
                <a:srgbClr val="003366"/>
              </a:solidFill>
            </a:endParaRPr>
          </a:p>
        </p:txBody>
      </p:sp>
      <p:sp>
        <p:nvSpPr>
          <p:cNvPr id="8" name="Symbol zastępczy tekstu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/>
              <a:t>I Forum Współpracy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5544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9"/>
          <p:cNvSpPr>
            <a:spLocks noGrp="1"/>
          </p:cNvSpPr>
          <p:nvPr>
            <p:ph type="body" sz="quarter" idx="14"/>
          </p:nvPr>
        </p:nvSpPr>
        <p:spPr>
          <a:xfrm>
            <a:off x="813768" y="1060375"/>
            <a:ext cx="12313368" cy="1080121"/>
          </a:xfrm>
        </p:spPr>
        <p:txBody>
          <a:bodyPr/>
          <a:lstStyle/>
          <a:p>
            <a:r>
              <a:rPr lang="pl-PL" sz="3200" dirty="0" smtClean="0">
                <a:solidFill>
                  <a:srgbClr val="003366"/>
                </a:solidFill>
              </a:rPr>
              <a:t>Formy korzystania z zatrudnienia zewnętrznego</a:t>
            </a:r>
            <a:endParaRPr lang="pl-PL" sz="3200" dirty="0">
              <a:solidFill>
                <a:srgbClr val="003366"/>
              </a:solidFill>
            </a:endParaRPr>
          </a:p>
        </p:txBody>
      </p:sp>
      <p:sp>
        <p:nvSpPr>
          <p:cNvPr id="5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3046413" y="103188"/>
            <a:ext cx="9217025" cy="381000"/>
          </a:xfrm>
        </p:spPr>
        <p:txBody>
          <a:bodyPr/>
          <a:lstStyle/>
          <a:p>
            <a:r>
              <a:rPr lang="pl-PL" dirty="0" smtClean="0"/>
              <a:t>I Forum Współpracy</a:t>
            </a:r>
            <a:endParaRPr lang="pl-PL" dirty="0"/>
          </a:p>
        </p:txBody>
      </p:sp>
      <p:sp>
        <p:nvSpPr>
          <p:cNvPr id="6" name="Prostokąt zaokrąglony 5"/>
          <p:cNvSpPr/>
          <p:nvPr/>
        </p:nvSpPr>
        <p:spPr>
          <a:xfrm>
            <a:off x="796912" y="2943668"/>
            <a:ext cx="11538136" cy="334614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0032" tIns="65017" rIns="130032" bIns="65017">
            <a:spAutoFit/>
          </a:bodyPr>
          <a:lstStyle/>
          <a:p>
            <a:pPr marL="514350" indent="-514350" algn="l">
              <a:buAutoNum type="arabicPeriod"/>
            </a:pPr>
            <a:r>
              <a:rPr lang="pl-PL" sz="3200" dirty="0" smtClean="0">
                <a:solidFill>
                  <a:schemeClr val="tx1"/>
                </a:solidFill>
              </a:rPr>
              <a:t>Praca tymczasowa</a:t>
            </a:r>
          </a:p>
          <a:p>
            <a:pPr marL="514350" indent="-514350" algn="l">
              <a:buAutoNum type="arabicPeriod"/>
            </a:pPr>
            <a:endParaRPr lang="pl-PL" sz="3200" dirty="0" smtClean="0">
              <a:solidFill>
                <a:schemeClr val="tx1"/>
              </a:solidFill>
            </a:endParaRPr>
          </a:p>
          <a:p>
            <a:pPr marL="514350" indent="-514350" algn="l">
              <a:buFontTx/>
              <a:buAutoNum type="arabicPeriod"/>
            </a:pPr>
            <a:r>
              <a:rPr lang="pl-PL" sz="3200" dirty="0">
                <a:solidFill>
                  <a:srgbClr val="003366"/>
                </a:solidFill>
              </a:rPr>
              <a:t>Leasing </a:t>
            </a:r>
            <a:r>
              <a:rPr lang="pl-PL" sz="3200" dirty="0" smtClean="0">
                <a:solidFill>
                  <a:srgbClr val="003366"/>
                </a:solidFill>
              </a:rPr>
              <a:t>pracowniczy</a:t>
            </a:r>
          </a:p>
          <a:p>
            <a:pPr marL="514350" indent="-514350" algn="l">
              <a:buFontTx/>
              <a:buAutoNum type="arabicPeriod"/>
            </a:pPr>
            <a:endParaRPr lang="pl-PL" sz="3200" dirty="0">
              <a:solidFill>
                <a:srgbClr val="003366"/>
              </a:solidFill>
            </a:endParaRPr>
          </a:p>
          <a:p>
            <a:pPr marL="514350" indent="-514350" algn="l">
              <a:buFontTx/>
              <a:buAutoNum type="arabicPeriod"/>
            </a:pPr>
            <a:r>
              <a:rPr lang="pl-PL" sz="3200" dirty="0" smtClean="0">
                <a:solidFill>
                  <a:srgbClr val="003366"/>
                </a:solidFill>
              </a:rPr>
              <a:t>Outsourcing pracowniczy</a:t>
            </a:r>
            <a:endParaRPr lang="pl-PL" sz="3200" dirty="0">
              <a:solidFill>
                <a:srgbClr val="003366"/>
              </a:solidFill>
            </a:endParaRPr>
          </a:p>
          <a:p>
            <a:pPr marL="514350" indent="-514350" algn="l">
              <a:buAutoNum type="arabicPeriod"/>
            </a:pPr>
            <a:endParaRPr lang="pl-PL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98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9"/>
          <p:cNvSpPr>
            <a:spLocks noGrp="1"/>
          </p:cNvSpPr>
          <p:nvPr>
            <p:ph type="body" sz="quarter" idx="14"/>
          </p:nvPr>
        </p:nvSpPr>
        <p:spPr>
          <a:xfrm>
            <a:off x="813768" y="1204392"/>
            <a:ext cx="12313368" cy="1080121"/>
          </a:xfrm>
        </p:spPr>
        <p:txBody>
          <a:bodyPr/>
          <a:lstStyle/>
          <a:p>
            <a:r>
              <a:rPr lang="pl-PL" sz="3200" dirty="0" smtClean="0">
                <a:solidFill>
                  <a:srgbClr val="003366"/>
                </a:solidFill>
              </a:rPr>
              <a:t>Praca tymczasowa </a:t>
            </a:r>
            <a:endParaRPr lang="pl-PL" sz="3200" dirty="0">
              <a:solidFill>
                <a:srgbClr val="003366"/>
              </a:solidFill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525736" y="1852464"/>
            <a:ext cx="12241360" cy="68194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0032" tIns="65017" rIns="130032" bIns="65017">
            <a:spAutoFit/>
          </a:bodyPr>
          <a:lstStyle/>
          <a:p>
            <a:pPr algn="l"/>
            <a:r>
              <a:rPr lang="pl-PL" sz="2400" dirty="0" smtClean="0"/>
              <a:t>podstawa </a:t>
            </a:r>
            <a:r>
              <a:rPr lang="pl-PL" sz="2400" dirty="0"/>
              <a:t>prawna: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i="1" dirty="0">
                <a:solidFill>
                  <a:schemeClr val="accent1"/>
                </a:solidFill>
              </a:rPr>
              <a:t>U</a:t>
            </a:r>
            <a:r>
              <a:rPr lang="pl-PL" sz="2400" i="1" dirty="0" smtClean="0">
                <a:solidFill>
                  <a:schemeClr val="accent1"/>
                </a:solidFill>
              </a:rPr>
              <a:t>stawa </a:t>
            </a:r>
            <a:r>
              <a:rPr lang="pl-PL" sz="2400" i="1" dirty="0">
                <a:solidFill>
                  <a:schemeClr val="accent1"/>
                </a:solidFill>
              </a:rPr>
              <a:t>z dnia 9 lipca 2003 </a:t>
            </a:r>
            <a:r>
              <a:rPr lang="pl-PL" sz="2400" i="1" dirty="0" smtClean="0">
                <a:solidFill>
                  <a:schemeClr val="accent1"/>
                </a:solidFill>
              </a:rPr>
              <a:t>r. </a:t>
            </a:r>
            <a:r>
              <a:rPr lang="pl-PL" sz="2400" i="1" dirty="0">
                <a:solidFill>
                  <a:schemeClr val="accent1"/>
                </a:solidFill>
              </a:rPr>
              <a:t>o zatrudnieniu </a:t>
            </a:r>
            <a:r>
              <a:rPr lang="pl-PL" sz="2400" i="1" dirty="0" smtClean="0">
                <a:solidFill>
                  <a:schemeClr val="accent1"/>
                </a:solidFill>
              </a:rPr>
              <a:t>pracowników tymczasowych (</a:t>
            </a:r>
            <a:r>
              <a:rPr lang="pl-PL" sz="2400" i="1" dirty="0">
                <a:solidFill>
                  <a:schemeClr val="accent1"/>
                </a:solidFill>
              </a:rPr>
              <a:t>Dz. U. z 2016 r. poz. 360</a:t>
            </a:r>
            <a:r>
              <a:rPr lang="pl-PL" sz="2400" i="1" dirty="0" smtClean="0">
                <a:solidFill>
                  <a:schemeClr val="accent1"/>
                </a:solidFill>
              </a:rPr>
              <a:t>)</a:t>
            </a:r>
            <a:r>
              <a:rPr lang="pl-PL" sz="2800" i="1" dirty="0" smtClean="0">
                <a:solidFill>
                  <a:schemeClr val="accent1"/>
                </a:solidFill>
              </a:rPr>
              <a:t>.</a:t>
            </a:r>
            <a:r>
              <a:rPr lang="pl-PL" sz="2800" dirty="0" smtClean="0">
                <a:solidFill>
                  <a:schemeClr val="accent1"/>
                </a:solidFill>
              </a:rPr>
              <a:t/>
            </a:r>
            <a:br>
              <a:rPr lang="pl-PL" sz="2800" dirty="0" smtClean="0">
                <a:solidFill>
                  <a:schemeClr val="accent1"/>
                </a:solidFill>
              </a:rPr>
            </a:br>
            <a:endParaRPr lang="pl-PL" sz="2800" dirty="0" smtClean="0">
              <a:solidFill>
                <a:schemeClr val="accent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tx1"/>
                </a:solidFill>
              </a:rPr>
              <a:t>Agencja pracy tymczasowej – (podmiot zarejestrowany w Krajowym </a:t>
            </a:r>
            <a:r>
              <a:rPr lang="pl-PL" sz="2400" dirty="0">
                <a:solidFill>
                  <a:schemeClr val="tx1"/>
                </a:solidFill>
              </a:rPr>
              <a:t>R</a:t>
            </a:r>
            <a:r>
              <a:rPr lang="pl-PL" sz="2400" dirty="0" smtClean="0">
                <a:solidFill>
                  <a:schemeClr val="tx1"/>
                </a:solidFill>
              </a:rPr>
              <a:t>ejestrze Agencji Zatrudnienia) kieruje pracowników do wykonywania pracy tymczasowej na rzecz pracodawcy użytkownika.</a:t>
            </a:r>
          </a:p>
          <a:p>
            <a:pPr marL="514350" indent="-514350" algn="just">
              <a:buAutoNum type="arabicPeriod"/>
            </a:pPr>
            <a:endParaRPr lang="pl-PL" sz="2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</a:rPr>
              <a:t>P</a:t>
            </a:r>
            <a:r>
              <a:rPr lang="pl-PL" sz="2400" dirty="0" smtClean="0">
                <a:solidFill>
                  <a:schemeClr val="tx1"/>
                </a:solidFill>
              </a:rPr>
              <a:t>racownik </a:t>
            </a:r>
            <a:r>
              <a:rPr lang="pl-PL" sz="2400" dirty="0">
                <a:solidFill>
                  <a:schemeClr val="tx1"/>
                </a:solidFill>
              </a:rPr>
              <a:t>tymczasowy </a:t>
            </a:r>
            <a:r>
              <a:rPr lang="pl-PL" sz="2400" dirty="0" smtClean="0">
                <a:solidFill>
                  <a:schemeClr val="tx1"/>
                </a:solidFill>
              </a:rPr>
              <a:t>może wykonywać: </a:t>
            </a:r>
          </a:p>
          <a:p>
            <a:pPr algn="just"/>
            <a:r>
              <a:rPr lang="pl-PL" sz="2400" dirty="0">
                <a:solidFill>
                  <a:schemeClr val="tx1"/>
                </a:solidFill>
              </a:rPr>
              <a:t>	</a:t>
            </a:r>
            <a:r>
              <a:rPr lang="pl-PL" sz="2400" dirty="0" smtClean="0">
                <a:solidFill>
                  <a:schemeClr val="tx1"/>
                </a:solidFill>
              </a:rPr>
              <a:t>-  pracę o </a:t>
            </a:r>
            <a:r>
              <a:rPr lang="pl-PL" sz="2400" dirty="0">
                <a:solidFill>
                  <a:schemeClr val="tx1"/>
                </a:solidFill>
              </a:rPr>
              <a:t>charakterze sezonowym, okresowym, </a:t>
            </a:r>
            <a:r>
              <a:rPr lang="pl-PL" sz="2400" dirty="0" smtClean="0">
                <a:solidFill>
                  <a:schemeClr val="tx1"/>
                </a:solidFill>
              </a:rPr>
              <a:t>doraźnym,</a:t>
            </a:r>
          </a:p>
          <a:p>
            <a:pPr algn="just">
              <a:tabLst>
                <a:tab pos="533400" algn="l"/>
              </a:tabLst>
            </a:pPr>
            <a:r>
              <a:rPr lang="pl-PL" sz="2400" dirty="0" smtClean="0">
                <a:solidFill>
                  <a:schemeClr val="tx1"/>
                </a:solidFill>
              </a:rPr>
              <a:t>	- zadania, których </a:t>
            </a:r>
            <a:r>
              <a:rPr lang="pl-PL" sz="2400" dirty="0">
                <a:solidFill>
                  <a:schemeClr val="tx1"/>
                </a:solidFill>
              </a:rPr>
              <a:t>terminowe wykonanie </a:t>
            </a:r>
            <a:r>
              <a:rPr lang="pl-PL" sz="2400" dirty="0" smtClean="0">
                <a:solidFill>
                  <a:schemeClr val="tx1"/>
                </a:solidFill>
              </a:rPr>
              <a:t>nie jest możliwe przez pracowników</a:t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            pracodawcy użytkownika,</a:t>
            </a:r>
          </a:p>
          <a:p>
            <a:pPr algn="just"/>
            <a:r>
              <a:rPr lang="pl-PL" sz="2400" dirty="0">
                <a:solidFill>
                  <a:schemeClr val="tx1"/>
                </a:solidFill>
              </a:rPr>
              <a:t>	</a:t>
            </a:r>
            <a:r>
              <a:rPr lang="pl-PL" sz="2400" dirty="0" smtClean="0">
                <a:solidFill>
                  <a:schemeClr val="tx1"/>
                </a:solidFill>
              </a:rPr>
              <a:t>-  zadania, których </a:t>
            </a:r>
            <a:r>
              <a:rPr lang="pl-PL" sz="2400" dirty="0">
                <a:solidFill>
                  <a:schemeClr val="tx1"/>
                </a:solidFill>
              </a:rPr>
              <a:t>wykonanie należy do obowiązków nieobecnego </a:t>
            </a:r>
            <a:r>
              <a:rPr lang="pl-PL" sz="2400" dirty="0" smtClean="0">
                <a:solidFill>
                  <a:schemeClr val="tx1"/>
                </a:solidFill>
              </a:rPr>
              <a:t>pracownika.</a:t>
            </a:r>
          </a:p>
          <a:p>
            <a:pPr algn="just"/>
            <a:endParaRPr lang="pl-PL" sz="2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</a:rPr>
              <a:t>T</a:t>
            </a:r>
            <a:r>
              <a:rPr lang="pl-PL" sz="2400" dirty="0" smtClean="0">
                <a:solidFill>
                  <a:schemeClr val="tx1"/>
                </a:solidFill>
              </a:rPr>
              <a:t>ymczasowość pracy – pracownik tymczasowy wykonuje pracę przez okres nieprzekraczający łącznie 18 miesięcy w okresie obejmującym 36 kolejnych miesięcy. </a:t>
            </a:r>
          </a:p>
        </p:txBody>
      </p:sp>
      <p:sp>
        <p:nvSpPr>
          <p:cNvPr id="5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3046413" y="103188"/>
            <a:ext cx="9217025" cy="381000"/>
          </a:xfrm>
        </p:spPr>
        <p:txBody>
          <a:bodyPr/>
          <a:lstStyle/>
          <a:p>
            <a:r>
              <a:rPr lang="pl-PL" dirty="0" smtClean="0"/>
              <a:t>I Forum Współpracy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456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9"/>
          <p:cNvSpPr>
            <a:spLocks noGrp="1"/>
          </p:cNvSpPr>
          <p:nvPr>
            <p:ph type="body" sz="quarter" idx="14"/>
          </p:nvPr>
        </p:nvSpPr>
        <p:spPr>
          <a:xfrm>
            <a:off x="741760" y="916360"/>
            <a:ext cx="12385376" cy="1080121"/>
          </a:xfrm>
        </p:spPr>
        <p:txBody>
          <a:bodyPr/>
          <a:lstStyle/>
          <a:p>
            <a:r>
              <a:rPr lang="pl-PL" sz="3200" dirty="0" smtClean="0">
                <a:solidFill>
                  <a:srgbClr val="003366"/>
                </a:solidFill>
              </a:rPr>
              <a:t>Leasing pracowniczy</a:t>
            </a:r>
            <a:endParaRPr lang="pl-PL" sz="3200" dirty="0">
              <a:solidFill>
                <a:srgbClr val="003366"/>
              </a:solidFill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381720" y="2060306"/>
            <a:ext cx="12385376" cy="62746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0032" tIns="65017" rIns="130032" bIns="65017">
            <a:spAutoFit/>
          </a:bodyPr>
          <a:lstStyle/>
          <a:p>
            <a:pPr algn="l"/>
            <a:r>
              <a:rPr lang="pl-PL" sz="2400" dirty="0" smtClean="0"/>
              <a:t>podstawa </a:t>
            </a:r>
            <a:r>
              <a:rPr lang="pl-PL" sz="2400" dirty="0"/>
              <a:t>prawna: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i="1" dirty="0" smtClean="0">
                <a:solidFill>
                  <a:schemeClr val="accent1"/>
                </a:solidFill>
              </a:rPr>
              <a:t>art</a:t>
            </a:r>
            <a:r>
              <a:rPr lang="pl-PL" sz="2400" i="1" dirty="0">
                <a:solidFill>
                  <a:schemeClr val="accent1"/>
                </a:solidFill>
              </a:rPr>
              <a:t>. 174 (1) § 1 </a:t>
            </a:r>
            <a:r>
              <a:rPr lang="pl-PL" sz="2400" i="1" dirty="0" smtClean="0">
                <a:solidFill>
                  <a:schemeClr val="accent1"/>
                </a:solidFill>
              </a:rPr>
              <a:t>Kodeksu </a:t>
            </a:r>
            <a:r>
              <a:rPr lang="pl-PL" sz="2400" i="1" dirty="0">
                <a:solidFill>
                  <a:schemeClr val="accent1"/>
                </a:solidFill>
              </a:rPr>
              <a:t>pracy (Dz. U. z 2014 r. poz. 1502, z </a:t>
            </a:r>
            <a:r>
              <a:rPr lang="pl-PL" sz="2400" i="1" dirty="0" err="1">
                <a:solidFill>
                  <a:schemeClr val="accent1"/>
                </a:solidFill>
              </a:rPr>
              <a:t>późn</a:t>
            </a:r>
            <a:r>
              <a:rPr lang="pl-PL" sz="2400" i="1" dirty="0">
                <a:solidFill>
                  <a:schemeClr val="accent1"/>
                </a:solidFill>
              </a:rPr>
              <a:t>. zm</a:t>
            </a:r>
            <a:r>
              <a:rPr lang="pl-PL" sz="2400" i="1" dirty="0" smtClean="0">
                <a:solidFill>
                  <a:schemeClr val="accent1"/>
                </a:solidFill>
              </a:rPr>
              <a:t>.)</a:t>
            </a:r>
          </a:p>
          <a:p>
            <a:pPr algn="l"/>
            <a:endParaRPr lang="pl-PL" sz="2400" i="1" dirty="0">
              <a:solidFill>
                <a:schemeClr val="accent1"/>
              </a:solidFill>
            </a:endParaRPr>
          </a:p>
          <a:p>
            <a:pPr algn="l"/>
            <a:r>
              <a:rPr lang="pl-PL" sz="2400" dirty="0" smtClean="0">
                <a:solidFill>
                  <a:schemeClr val="accent1"/>
                </a:solidFill>
              </a:rPr>
              <a:t>Za </a:t>
            </a:r>
            <a:r>
              <a:rPr lang="pl-PL" sz="2400" dirty="0">
                <a:solidFill>
                  <a:schemeClr val="accent1"/>
                </a:solidFill>
              </a:rPr>
              <a:t>zgodą pracownika, wyrażoną na piśmie, pracodawca może udzielić pracownikowi urlopu bezpłatnego w celu wykonywania pracy u innego pracodawcy przez okres ustalony w zawartym w tej sprawie porozumieniu między </a:t>
            </a:r>
            <a:r>
              <a:rPr lang="pl-PL" sz="2400" dirty="0" smtClean="0">
                <a:solidFill>
                  <a:schemeClr val="accent1"/>
                </a:solidFill>
              </a:rPr>
              <a:t>pracodawcami. </a:t>
            </a:r>
          </a:p>
          <a:p>
            <a:pPr algn="l"/>
            <a:endParaRPr lang="pl-PL" sz="2400" dirty="0" smtClean="0">
              <a:solidFill>
                <a:schemeClr val="accent1"/>
              </a:solidFill>
            </a:endParaRPr>
          </a:p>
          <a:p>
            <a:pPr algn="l"/>
            <a:endParaRPr lang="pl-PL" sz="2400" dirty="0" smtClean="0">
              <a:solidFill>
                <a:schemeClr val="accent1"/>
              </a:solidFill>
            </a:endParaRPr>
          </a:p>
          <a:p>
            <a:pPr algn="l"/>
            <a:r>
              <a:rPr lang="pl-PL" sz="2400" dirty="0" smtClean="0">
                <a:solidFill>
                  <a:schemeClr val="tx1"/>
                </a:solidFill>
              </a:rPr>
              <a:t>Najczęściej wykorzystywany w celu:</a:t>
            </a:r>
          </a:p>
          <a:p>
            <a:pPr algn="l"/>
            <a:endParaRPr lang="pl-PL" sz="2400" dirty="0" smtClean="0">
              <a:solidFill>
                <a:schemeClr val="tx1"/>
              </a:solidFill>
            </a:endParaRPr>
          </a:p>
          <a:p>
            <a:pPr marL="708025" indent="-342900" algn="l">
              <a:buFont typeface="Arial" panose="020B0604020202020204" pitchFamily="34" charset="0"/>
              <a:buChar char="•"/>
            </a:pPr>
            <a:r>
              <a:rPr lang="pl-PL" sz="2400" dirty="0" smtClean="0"/>
              <a:t>wykonania </a:t>
            </a:r>
            <a:r>
              <a:rPr lang="pl-PL" sz="2400" dirty="0"/>
              <a:t>jednorazowego lub rzadko powtarzającego się zadania</a:t>
            </a:r>
            <a:r>
              <a:rPr lang="pl-PL" sz="2400" dirty="0" smtClean="0"/>
              <a:t>,</a:t>
            </a:r>
          </a:p>
          <a:p>
            <a:pPr marL="708025" indent="-342900" algn="l">
              <a:buFont typeface="Arial" panose="020B0604020202020204" pitchFamily="34" charset="0"/>
              <a:buChar char="•"/>
            </a:pPr>
            <a:r>
              <a:rPr lang="pl-PL" sz="2400" dirty="0" smtClean="0"/>
              <a:t>zastąpienia </a:t>
            </a:r>
            <a:r>
              <a:rPr lang="pl-PL" sz="2400" dirty="0"/>
              <a:t>nieobecnych pracowników </a:t>
            </a:r>
            <a:r>
              <a:rPr lang="pl-PL" sz="2400" dirty="0" smtClean="0"/>
              <a:t>,</a:t>
            </a:r>
          </a:p>
          <a:p>
            <a:pPr marL="708025" indent="-342900" algn="l">
              <a:buFont typeface="Arial" panose="020B0604020202020204" pitchFamily="34" charset="0"/>
              <a:buChar char="•"/>
            </a:pPr>
            <a:r>
              <a:rPr lang="pl-PL" sz="2400" dirty="0" smtClean="0"/>
              <a:t>wykonania </a:t>
            </a:r>
            <a:r>
              <a:rPr lang="pl-PL" sz="2400" dirty="0"/>
              <a:t>zadań, do których </a:t>
            </a:r>
            <a:r>
              <a:rPr lang="pl-PL" sz="2400" dirty="0" smtClean="0"/>
              <a:t>zatrudnieni pracownicy </a:t>
            </a:r>
            <a:r>
              <a:rPr lang="pl-PL" sz="2400" dirty="0"/>
              <a:t>nie posiadają niezbędnych uprawnień</a:t>
            </a:r>
            <a:r>
              <a:rPr lang="pl-PL" sz="2400" dirty="0" smtClean="0"/>
              <a:t>,</a:t>
            </a:r>
            <a:endParaRPr lang="pl-PL" sz="2400" dirty="0"/>
          </a:p>
          <a:p>
            <a:pPr marL="708025" indent="-342900" algn="l">
              <a:buFont typeface="Arial" panose="020B0604020202020204" pitchFamily="34" charset="0"/>
              <a:buChar char="•"/>
            </a:pPr>
            <a:r>
              <a:rPr lang="pl-PL" sz="2400" dirty="0" smtClean="0"/>
              <a:t>uzupełnienia </a:t>
            </a:r>
            <a:r>
              <a:rPr lang="pl-PL" sz="2400" dirty="0" smtClean="0"/>
              <a:t>zatrudnienia </a:t>
            </a:r>
            <a:r>
              <a:rPr lang="pl-PL" sz="2400" dirty="0" smtClean="0"/>
              <a:t>związanego z koniecznością tymczasowej intensyfikacji prac.</a:t>
            </a:r>
          </a:p>
        </p:txBody>
      </p:sp>
      <p:sp>
        <p:nvSpPr>
          <p:cNvPr id="5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3046413" y="77788"/>
            <a:ext cx="9217025" cy="381000"/>
          </a:xfrm>
        </p:spPr>
        <p:txBody>
          <a:bodyPr/>
          <a:lstStyle/>
          <a:p>
            <a:r>
              <a:rPr lang="pl-PL" dirty="0" smtClean="0"/>
              <a:t>I Forum Współpracy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661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9"/>
          <p:cNvSpPr>
            <a:spLocks noGrp="1"/>
          </p:cNvSpPr>
          <p:nvPr>
            <p:ph type="body" sz="quarter" idx="14"/>
          </p:nvPr>
        </p:nvSpPr>
        <p:spPr>
          <a:xfrm>
            <a:off x="813768" y="916360"/>
            <a:ext cx="12241360" cy="1080121"/>
          </a:xfrm>
        </p:spPr>
        <p:txBody>
          <a:bodyPr/>
          <a:lstStyle/>
          <a:p>
            <a:r>
              <a:rPr lang="pl-PL" sz="3200" dirty="0" smtClean="0">
                <a:solidFill>
                  <a:srgbClr val="003366"/>
                </a:solidFill>
              </a:rPr>
              <a:t>OUTSOURCING PRCOWNICZY</a:t>
            </a:r>
            <a:endParaRPr lang="pl-PL" sz="3200" dirty="0">
              <a:solidFill>
                <a:srgbClr val="003366"/>
              </a:solidFill>
            </a:endParaRPr>
          </a:p>
        </p:txBody>
      </p:sp>
      <p:sp>
        <p:nvSpPr>
          <p:cNvPr id="5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3046413" y="77788"/>
            <a:ext cx="9217025" cy="381000"/>
          </a:xfrm>
        </p:spPr>
        <p:txBody>
          <a:bodyPr/>
          <a:lstStyle/>
          <a:p>
            <a:r>
              <a:rPr lang="pl-PL" dirty="0" smtClean="0"/>
              <a:t>I Forum Współpracy</a:t>
            </a:r>
            <a:endParaRPr lang="pl-PL" dirty="0"/>
          </a:p>
        </p:txBody>
      </p:sp>
      <p:sp>
        <p:nvSpPr>
          <p:cNvPr id="7" name="Prostokąt zaokrąglony 6"/>
          <p:cNvSpPr/>
          <p:nvPr/>
        </p:nvSpPr>
        <p:spPr>
          <a:xfrm>
            <a:off x="885776" y="2716560"/>
            <a:ext cx="11585079" cy="39590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0032" tIns="65017" rIns="130032" bIns="65017">
            <a:spAutoFit/>
          </a:bodyPr>
          <a:lstStyle/>
          <a:p>
            <a:pPr algn="l"/>
            <a:r>
              <a:rPr lang="pl-PL" sz="2800" i="1" dirty="0" smtClean="0"/>
              <a:t> </a:t>
            </a:r>
            <a:endParaRPr lang="pl-PL" sz="2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800" dirty="0" smtClean="0"/>
              <a:t>Brak jednoznacznej </a:t>
            </a:r>
            <a:r>
              <a:rPr lang="pl-PL" sz="2800" dirty="0" smtClean="0"/>
              <a:t>definicji.</a:t>
            </a:r>
            <a:endParaRPr lang="pl-PL" sz="2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l-PL" sz="2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800" dirty="0" smtClean="0"/>
              <a:t>Brak </a:t>
            </a:r>
            <a:r>
              <a:rPr lang="pl-PL" sz="2800" dirty="0" smtClean="0"/>
              <a:t>regulacji prawnych.</a:t>
            </a:r>
            <a:endParaRPr lang="pl-PL" sz="2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l-PL" sz="2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800" dirty="0" smtClean="0"/>
              <a:t>Posiłkowo wykorzystuje się art</a:t>
            </a:r>
            <a:r>
              <a:rPr lang="pl-PL" sz="2800" dirty="0" smtClean="0"/>
              <a:t>. 23</a:t>
            </a:r>
            <a:r>
              <a:rPr lang="pl-PL" sz="2800" baseline="30000" dirty="0" smtClean="0"/>
              <a:t>1 </a:t>
            </a:r>
            <a:r>
              <a:rPr lang="pl-PL" sz="2800" dirty="0" smtClean="0"/>
              <a:t>Kodeksu pracy.</a:t>
            </a:r>
            <a:endParaRPr lang="pl-PL" sz="2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l-PL" sz="2800" dirty="0" smtClean="0"/>
          </a:p>
          <a:p>
            <a:pPr marL="533400" indent="-350838" algn="l"/>
            <a:endParaRPr lang="pl-PL" sz="2800" dirty="0" smtClean="0"/>
          </a:p>
        </p:txBody>
      </p:sp>
    </p:spTree>
    <p:extLst>
      <p:ext uri="{BB962C8B-B14F-4D97-AF65-F5344CB8AC3E}">
        <p14:creationId xmlns:p14="http://schemas.microsoft.com/office/powerpoint/2010/main" val="63771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Zal. 40_Szablon prezentacji">
  <a:themeElements>
    <a:clrScheme name="ZUS">
      <a:dk1>
        <a:srgbClr val="003D6E"/>
      </a:dk1>
      <a:lt1>
        <a:srgbClr val="FFFFFF"/>
      </a:lt1>
      <a:dk2>
        <a:srgbClr val="000000"/>
      </a:dk2>
      <a:lt2>
        <a:srgbClr val="FFFFFF"/>
      </a:lt2>
      <a:accent1>
        <a:srgbClr val="00993F"/>
      </a:accent1>
      <a:accent2>
        <a:srgbClr val="BEC3CE"/>
      </a:accent2>
      <a:accent3>
        <a:srgbClr val="E1B34F"/>
      </a:accent3>
      <a:accent4>
        <a:srgbClr val="3F84D2"/>
      </a:accent4>
      <a:accent5>
        <a:srgbClr val="F05E5E"/>
      </a:accent5>
      <a:accent6>
        <a:srgbClr val="773F9B"/>
      </a:accent6>
      <a:hlink>
        <a:srgbClr val="0000FF"/>
      </a:hlink>
      <a:folHlink>
        <a:srgbClr val="FF00FF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5_Zal. 40_Szablon prezentacji">
  <a:themeElements>
    <a:clrScheme name="ZUS">
      <a:dk1>
        <a:srgbClr val="003D6E"/>
      </a:dk1>
      <a:lt1>
        <a:srgbClr val="FFFFFF"/>
      </a:lt1>
      <a:dk2>
        <a:srgbClr val="000000"/>
      </a:dk2>
      <a:lt2>
        <a:srgbClr val="FFFFFF"/>
      </a:lt2>
      <a:accent1>
        <a:srgbClr val="00993F"/>
      </a:accent1>
      <a:accent2>
        <a:srgbClr val="BEC3CE"/>
      </a:accent2>
      <a:accent3>
        <a:srgbClr val="E1B34F"/>
      </a:accent3>
      <a:accent4>
        <a:srgbClr val="3F84D2"/>
      </a:accent4>
      <a:accent5>
        <a:srgbClr val="F05E5E"/>
      </a:accent5>
      <a:accent6>
        <a:srgbClr val="773F9B"/>
      </a:accent6>
      <a:hlink>
        <a:srgbClr val="0000FF"/>
      </a:hlink>
      <a:folHlink>
        <a:srgbClr val="FF00FF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Zal. 40_Szablon prezentacji</Template>
  <TotalTime>2923</TotalTime>
  <Words>449</Words>
  <Application>Microsoft Office PowerPoint</Application>
  <PresentationFormat>Niestandardowy</PresentationFormat>
  <Paragraphs>152</Paragraphs>
  <Slides>18</Slides>
  <Notes>16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18</vt:i4>
      </vt:variant>
    </vt:vector>
  </HeadingPairs>
  <TitlesOfParts>
    <vt:vector size="20" baseType="lpstr">
      <vt:lpstr>Zal. 40_Szablon prezentacji</vt:lpstr>
      <vt:lpstr>5_Zal. 40_Szablon prezentacji</vt:lpstr>
      <vt:lpstr>I Forum Współpracy Otwarcie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ZUS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Aplikacja UiU</dc:title>
  <dc:creator>Górecki, Marcin</dc:creator>
  <cp:lastModifiedBy>Kowalczyk, Areta</cp:lastModifiedBy>
  <cp:revision>272</cp:revision>
  <cp:lastPrinted>2016-10-04T12:21:02Z</cp:lastPrinted>
  <dcterms:created xsi:type="dcterms:W3CDTF">2016-05-15T10:06:53Z</dcterms:created>
  <dcterms:modified xsi:type="dcterms:W3CDTF">2016-10-05T10:10:52Z</dcterms:modified>
</cp:coreProperties>
</file>