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D60"/>
    <a:srgbClr val="256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8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6E8B94-0F5B-9219-1D26-8EAE30C4D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2706B3-53B7-1888-E29D-CA1130B67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1D255F-2302-5BAE-6979-95AEB5D8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D0F8-9DB2-475E-BC59-EAB2A6E1C471}" type="datetimeFigureOut">
              <a:rPr lang="pl-PL" smtClean="0"/>
              <a:t>2026-07-17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A3EEB7-509B-367D-2DBC-9DDD99AA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D61B18-CC22-825D-48B0-661C4CAC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A5B3-01C9-41E8-A352-FE84F3A12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09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DA5CC4-621C-9A8E-527D-8812E33A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717B36D-FF95-C246-36C4-53F1FEDC9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9D2774-5CF4-9A67-1184-315A255B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D0F8-9DB2-475E-BC59-EAB2A6E1C471}" type="datetimeFigureOut">
              <a:rPr lang="pl-PL" smtClean="0"/>
              <a:t>2026-07-17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CE3E39-E7FF-3E88-69E3-2E3E3759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8493D9-7E34-62B6-7E08-0D34C8E2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A5B3-01C9-41E8-A352-FE84F3A12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3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C3672C5-56C3-884D-422D-888EE49DD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752607E-CDD0-4E8A-8679-944ACF7CB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2B524E-270D-E2CC-C9EE-26FD5FE3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D0F8-9DB2-475E-BC59-EAB2A6E1C471}" type="datetimeFigureOut">
              <a:rPr lang="pl-PL" smtClean="0"/>
              <a:t>2026-07-17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ADF6A1-B228-D799-8894-21B2A0F4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157841-A66D-4F13-5208-7C804E3B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A5B3-01C9-41E8-A352-FE84F3A12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8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F3465D-171D-55C1-D2BB-1B619FDE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62F474-1F09-DC21-0069-E5297DA89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7A05E5-D23F-EA02-2FD3-1A68C22A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D0F8-9DB2-475E-BC59-EAB2A6E1C471}" type="datetimeFigureOut">
              <a:rPr lang="pl-PL" smtClean="0"/>
              <a:t>2026-07-17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B03EC3-9204-E4A5-0B38-BCC12B17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92C9F3-DC7E-A4A4-C37B-57D81B7B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A5B3-01C9-41E8-A352-FE84F3A12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57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AB222-A17D-9F5D-D78C-56FEC88B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5A31DE-E31E-F74B-68C1-9D0B2828F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E1F249-9B13-AC47-4944-B89F5379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D0F8-9DB2-475E-BC59-EAB2A6E1C471}" type="datetimeFigureOut">
              <a:rPr lang="pl-PL" smtClean="0"/>
              <a:t>2026-07-17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759DF0-4678-B67D-97F2-896FD5A2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C54699-BA69-BED0-0C82-E5DBC64B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A5B3-01C9-41E8-A352-FE84F3A12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09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1A1D3A-9F6E-5797-A5D4-78AD0A2E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3A57AD-522C-B346-F8FA-1A444A06A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302A18-8474-FFAC-2B1F-1588ECE48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D33C95-C8AF-0039-F0CE-FC42A6F2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D0F8-9DB2-475E-BC59-EAB2A6E1C471}" type="datetimeFigureOut">
              <a:rPr lang="pl-PL" smtClean="0"/>
              <a:t>2026-07-17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55298A-9A1E-F457-E3C9-168D66052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52810D8-0A2D-051E-06FC-8BA488FE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A5B3-01C9-41E8-A352-FE84F3A12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56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998814-962E-5137-B49E-EE09F4CE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529A06-1C87-6A80-262C-487BF59D5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53329F-A0B7-B032-8CB9-8EFEF11F8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FE7E1A7-E3F5-741B-CA67-940E0C5E5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58301BA-AF8E-65C1-E077-99CEFAA92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42498F2-8BA3-6893-7825-1B883716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D0F8-9DB2-475E-BC59-EAB2A6E1C471}" type="datetimeFigureOut">
              <a:rPr lang="pl-PL" smtClean="0"/>
              <a:t>2026-07-17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DCDA839-E581-CEA8-9A17-DA385E43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F3104B2-16E0-DB68-463D-4D75AD1E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A5B3-01C9-41E8-A352-FE84F3A12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04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5CB583-1071-6CB9-A181-2D528ADC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3951E4A-4E15-86E4-B33F-FBDCB870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D0F8-9DB2-475E-BC59-EAB2A6E1C471}" type="datetimeFigureOut">
              <a:rPr lang="pl-PL" smtClean="0"/>
              <a:t>2026-07-17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DA1C5E1-7784-90AA-E377-A5745144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CBF7C69-C1F7-443C-5325-55925F06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A5B3-01C9-41E8-A352-FE84F3A12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97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A4385E-D8C4-8E0E-032E-F53321BB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D0F8-9DB2-475E-BC59-EAB2A6E1C471}" type="datetimeFigureOut">
              <a:rPr lang="pl-PL" smtClean="0"/>
              <a:t>2026-07-17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F6B2C24-8DC7-596C-5972-FBC39B6F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D46648-3C76-C6DD-14E4-4272CDBA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A5B3-01C9-41E8-A352-FE84F3A12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34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41C8F7-5618-B525-DEB6-6C5DF306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0734CC-880D-4A08-769B-D2B6AD54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AADD21-ACE1-3D75-03AE-0DF12B63A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4405D36-5071-459A-6144-B6BF9E1E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D0F8-9DB2-475E-BC59-EAB2A6E1C471}" type="datetimeFigureOut">
              <a:rPr lang="pl-PL" smtClean="0"/>
              <a:t>2026-07-17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00AF58-DE8D-6866-DB91-10CD10EF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1BA7242-F429-2247-84FC-B9A43B00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A5B3-01C9-41E8-A352-FE84F3A12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47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E8A80A-02DF-7E64-863E-A54D6C10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90F463F-B5EC-9752-575C-6A091DB64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B271FA7-425D-610D-A00C-6DC324618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02C253-960B-2E7B-A80B-EA806631F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D0F8-9DB2-475E-BC59-EAB2A6E1C471}" type="datetimeFigureOut">
              <a:rPr lang="pl-PL" smtClean="0"/>
              <a:t>2026-07-17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965C4D-40BE-53C9-D544-7B035E96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F149002-1558-3AB9-7DC3-F22BBD2A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A5B3-01C9-41E8-A352-FE84F3A12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80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D2E87E1-4B41-8FC9-ED9C-97C8AF54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173183-63D4-1DA7-E55B-9DF417640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E03D09-56BF-E9CA-E1B8-75CD3491C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C4D0F8-9DB2-475E-BC59-EAB2A6E1C471}" type="datetimeFigureOut">
              <a:rPr lang="pl-PL" smtClean="0"/>
              <a:t>2026-07-17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BFC991-EB4A-EF94-19C1-CAE0156BF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3D9B51-8D6F-C535-24B6-7519BB2E9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DEA5B3-01C9-41E8-A352-FE84F3A12D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0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Grafika, zieleń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DA42E6C-E3D7-3B51-D1B5-594C38617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20474" cy="3429000"/>
          </a:xfrm>
          <a:prstGeom prst="rect">
            <a:avLst/>
          </a:prstGeom>
        </p:spPr>
      </p:pic>
      <p:pic>
        <p:nvPicPr>
          <p:cNvPr id="7" name="Obraz 6" descr="Obraz zawierający Grafik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B6B6847-1C40-9FC8-5EA8-DEE9355C9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854" y="2030626"/>
            <a:ext cx="1591145" cy="4827373"/>
          </a:xfrm>
          <a:prstGeom prst="rect">
            <a:avLst/>
          </a:prstGeom>
        </p:spPr>
      </p:pic>
      <p:pic>
        <p:nvPicPr>
          <p:cNvPr id="9" name="Obraz 8" descr="Obraz zawierający zrzut ekranu, Czcionka, Grafika, projekt graficzny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BE8417D-285C-78C0-B350-D5AF70B6E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18" y="1400242"/>
            <a:ext cx="7213364" cy="40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Grafika, zieleń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DA42E6C-E3D7-3B51-D1B5-594C38617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20474" cy="3429000"/>
          </a:xfrm>
          <a:prstGeom prst="rect">
            <a:avLst/>
          </a:prstGeom>
        </p:spPr>
      </p:pic>
      <p:pic>
        <p:nvPicPr>
          <p:cNvPr id="7" name="Obraz 6" descr="Obraz zawierający Grafik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B6B6847-1C40-9FC8-5EA8-DEE9355C9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854" y="2030626"/>
            <a:ext cx="1591145" cy="4827373"/>
          </a:xfrm>
          <a:prstGeom prst="rect">
            <a:avLst/>
          </a:prstGeom>
        </p:spPr>
      </p:pic>
      <p:pic>
        <p:nvPicPr>
          <p:cNvPr id="2" name="Obraz 1" descr="Obraz zawierający Czcionka, tekst, Grafika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8D7E3E4-5C9A-CFC2-293F-09AEB3F3E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83" y="-94516"/>
            <a:ext cx="3352541" cy="1885806"/>
          </a:xfrm>
          <a:prstGeom prst="rect">
            <a:avLst/>
          </a:prstGeom>
        </p:spPr>
      </p:pic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ABF0DED6-9B1F-556C-E8F9-A4C8BC2FFFEE}"/>
              </a:ext>
            </a:extLst>
          </p:cNvPr>
          <p:cNvSpPr/>
          <p:nvPr/>
        </p:nvSpPr>
        <p:spPr>
          <a:xfrm>
            <a:off x="1019860" y="1496544"/>
            <a:ext cx="8824437" cy="9928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dirty="0">
                <a:solidFill>
                  <a:srgbClr val="073D60"/>
                </a:solidFill>
              </a:rPr>
              <a:t>Zakład </a:t>
            </a:r>
            <a:r>
              <a:rPr sz="2000" dirty="0" err="1">
                <a:solidFill>
                  <a:srgbClr val="073D60"/>
                </a:solidFill>
              </a:rPr>
              <a:t>Ubezpieczeń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Społecznych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współpracuje</a:t>
            </a:r>
            <a:r>
              <a:rPr sz="2000" dirty="0">
                <a:solidFill>
                  <a:srgbClr val="073D60"/>
                </a:solidFill>
              </a:rPr>
              <a:t> z </a:t>
            </a:r>
            <a:r>
              <a:rPr sz="2000" dirty="0" err="1">
                <a:solidFill>
                  <a:srgbClr val="073D60"/>
                </a:solidFill>
              </a:rPr>
              <a:t>ponad</a:t>
            </a:r>
            <a:r>
              <a:rPr sz="2000" dirty="0">
                <a:solidFill>
                  <a:srgbClr val="073D60"/>
                </a:solidFill>
              </a:rPr>
              <a:t> 100 </a:t>
            </a:r>
            <a:r>
              <a:rPr sz="2000" dirty="0" err="1">
                <a:solidFill>
                  <a:srgbClr val="073D60"/>
                </a:solidFill>
              </a:rPr>
              <a:t>uczelniami</a:t>
            </a:r>
            <a:r>
              <a:rPr sz="2000" dirty="0">
                <a:solidFill>
                  <a:srgbClr val="073D60"/>
                </a:solidFill>
              </a:rPr>
              <a:t>.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277B1AA-9397-AA6F-5215-7EF1F166AAB0}"/>
              </a:ext>
            </a:extLst>
          </p:cNvPr>
          <p:cNvSpPr/>
          <p:nvPr/>
        </p:nvSpPr>
        <p:spPr>
          <a:xfrm>
            <a:off x="1367779" y="2189402"/>
            <a:ext cx="8850334" cy="3439684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pPr algn="l" defTabSz="1298194" rtl="0">
              <a:spcAft>
                <a:spcPts val="600"/>
              </a:spcAft>
            </a:pPr>
            <a:r>
              <a:rPr lang="pl-PL" sz="2000" kern="1200" dirty="0">
                <a:solidFill>
                  <a:srgbClr val="073D60"/>
                </a:solidFill>
              </a:rPr>
              <a:t>Współpraca obejmuje:</a:t>
            </a:r>
          </a:p>
          <a:p>
            <a:pPr marL="457200" indent="-457200" algn="l" defTabSz="1298194" rtl="0">
              <a:spcAft>
                <a:spcPts val="600"/>
              </a:spcAft>
              <a:buClr>
                <a:srgbClr val="0C416C"/>
              </a:buClr>
              <a:buFont typeface="Calibri" panose="020F0502020204030204" pitchFamily="34" charset="0"/>
              <a:buChar char="→"/>
            </a:pPr>
            <a:r>
              <a:rPr lang="pl-PL" sz="2000" b="1" kern="1200" dirty="0">
                <a:solidFill>
                  <a:srgbClr val="073D60"/>
                </a:solidFill>
              </a:rPr>
              <a:t>wykłady</a:t>
            </a:r>
            <a:r>
              <a:rPr lang="pl-PL" sz="2000" kern="1200" dirty="0">
                <a:solidFill>
                  <a:srgbClr val="073D60"/>
                </a:solidFill>
              </a:rPr>
              <a:t> na temat ubezpieczeń społecznych,</a:t>
            </a:r>
          </a:p>
          <a:p>
            <a:pPr marL="457200" indent="-457200" algn="l" defTabSz="1298194" rtl="0">
              <a:spcAft>
                <a:spcPts val="600"/>
              </a:spcAft>
              <a:buClr>
                <a:srgbClr val="0C416C"/>
              </a:buClr>
              <a:buFont typeface="Calibri" panose="020F0502020204030204" pitchFamily="34" charset="0"/>
              <a:buChar char="→"/>
            </a:pPr>
            <a:r>
              <a:rPr lang="pl-PL" sz="2000" kern="1200" dirty="0">
                <a:solidFill>
                  <a:srgbClr val="073D60"/>
                </a:solidFill>
              </a:rPr>
              <a:t>udział naszych ekspertów w </a:t>
            </a:r>
            <a:r>
              <a:rPr lang="pl-PL" sz="2000" b="1" kern="1200" dirty="0">
                <a:solidFill>
                  <a:srgbClr val="073D60"/>
                </a:solidFill>
              </a:rPr>
              <a:t>konferencjach naukowych</a:t>
            </a:r>
            <a:r>
              <a:rPr lang="pl-PL" sz="2000" kern="1200" dirty="0">
                <a:solidFill>
                  <a:srgbClr val="073D60"/>
                </a:solidFill>
              </a:rPr>
              <a:t>,</a:t>
            </a:r>
          </a:p>
          <a:p>
            <a:pPr marL="457200" indent="-457200" algn="l" defTabSz="1298194" rtl="0">
              <a:spcAft>
                <a:spcPts val="600"/>
              </a:spcAft>
              <a:buClr>
                <a:srgbClr val="0C416C"/>
              </a:buClr>
              <a:buFont typeface="Calibri" panose="020F0502020204030204" pitchFamily="34" charset="0"/>
              <a:buChar char="→"/>
            </a:pPr>
            <a:r>
              <a:rPr lang="pl-PL" sz="2000" kern="1200" dirty="0">
                <a:solidFill>
                  <a:srgbClr val="073D60"/>
                </a:solidFill>
              </a:rPr>
              <a:t>współorganizowanie </a:t>
            </a:r>
            <a:r>
              <a:rPr lang="pl-PL" sz="2000" b="1" kern="1200" dirty="0">
                <a:solidFill>
                  <a:srgbClr val="073D60"/>
                </a:solidFill>
              </a:rPr>
              <a:t>wydarzeń</a:t>
            </a:r>
            <a:r>
              <a:rPr lang="pl-PL" sz="2000" kern="1200" dirty="0">
                <a:solidFill>
                  <a:srgbClr val="073D60"/>
                </a:solidFill>
              </a:rPr>
              <a:t> przygotowywanych przez uczelnie,</a:t>
            </a:r>
          </a:p>
          <a:p>
            <a:pPr marL="457200" indent="-457200" algn="l" defTabSz="1298194" rtl="0">
              <a:spcAft>
                <a:spcPts val="600"/>
              </a:spcAft>
              <a:buClr>
                <a:srgbClr val="0C416C"/>
              </a:buClr>
              <a:buFont typeface="Calibri" panose="020F0502020204030204" pitchFamily="34" charset="0"/>
              <a:buChar char="→"/>
            </a:pPr>
            <a:r>
              <a:rPr lang="pl-PL" sz="2000" b="1" kern="1200" dirty="0">
                <a:solidFill>
                  <a:srgbClr val="073D60"/>
                </a:solidFill>
              </a:rPr>
              <a:t>współpracę naukową </a:t>
            </a:r>
            <a:r>
              <a:rPr lang="pl-PL" sz="2000" kern="1200" dirty="0">
                <a:solidFill>
                  <a:srgbClr val="073D60"/>
                </a:solidFill>
              </a:rPr>
              <a:t>i konsultacje,</a:t>
            </a:r>
          </a:p>
          <a:p>
            <a:pPr marL="457200" indent="-457200" algn="l" defTabSz="1298194" rtl="0">
              <a:spcAft>
                <a:spcPts val="600"/>
              </a:spcAft>
              <a:buClr>
                <a:srgbClr val="0C416C"/>
              </a:buClr>
              <a:buFont typeface="Calibri" panose="020F0502020204030204" pitchFamily="34" charset="0"/>
              <a:buChar char="→"/>
            </a:pPr>
            <a:r>
              <a:rPr lang="pl-PL" sz="2000" kern="1200" dirty="0">
                <a:solidFill>
                  <a:srgbClr val="073D60"/>
                </a:solidFill>
              </a:rPr>
              <a:t>możliwość publikacji </a:t>
            </a:r>
            <a:r>
              <a:rPr lang="pl-PL" sz="2000" b="1" kern="1200" dirty="0">
                <a:solidFill>
                  <a:srgbClr val="073D60"/>
                </a:solidFill>
              </a:rPr>
              <a:t>artykułów naukowych </a:t>
            </a:r>
            <a:r>
              <a:rPr lang="pl-PL" sz="2000" kern="1200" dirty="0">
                <a:solidFill>
                  <a:srgbClr val="073D60"/>
                </a:solidFill>
              </a:rPr>
              <a:t>na łamach kwartalnika „Ubezpieczenia Społeczne. Teoria i praktyka”,</a:t>
            </a:r>
          </a:p>
          <a:p>
            <a:pPr marL="457200" indent="-457200" algn="l" defTabSz="1298194" rtl="0">
              <a:spcAft>
                <a:spcPts val="600"/>
              </a:spcAft>
              <a:buClr>
                <a:srgbClr val="0C416C"/>
              </a:buClr>
              <a:buFont typeface="Calibri" panose="020F0502020204030204" pitchFamily="34" charset="0"/>
              <a:buChar char="→"/>
            </a:pPr>
            <a:r>
              <a:rPr lang="pl-PL" sz="2000" b="1" kern="1200" dirty="0">
                <a:solidFill>
                  <a:srgbClr val="073D60"/>
                </a:solidFill>
              </a:rPr>
              <a:t>poradnictwo</a:t>
            </a:r>
            <a:r>
              <a:rPr lang="pl-PL" sz="2000" kern="1200" dirty="0">
                <a:solidFill>
                  <a:srgbClr val="073D60"/>
                </a:solidFill>
              </a:rPr>
              <a:t> ubezpieczeniowe,</a:t>
            </a:r>
          </a:p>
          <a:p>
            <a:pPr marL="457200" indent="-457200" algn="l" defTabSz="1298194" rtl="0">
              <a:spcAft>
                <a:spcPts val="600"/>
              </a:spcAft>
              <a:buClr>
                <a:srgbClr val="0C416C"/>
              </a:buClr>
              <a:buFont typeface="Calibri" panose="020F0502020204030204" pitchFamily="34" charset="0"/>
              <a:buChar char="→"/>
            </a:pPr>
            <a:r>
              <a:rPr lang="pl-PL" sz="2000" b="1" kern="1200" dirty="0">
                <a:solidFill>
                  <a:srgbClr val="073D60"/>
                </a:solidFill>
              </a:rPr>
              <a:t>praktyki</a:t>
            </a:r>
            <a:r>
              <a:rPr lang="pl-PL" sz="2000" kern="1200" dirty="0">
                <a:solidFill>
                  <a:srgbClr val="073D60"/>
                </a:solidFill>
              </a:rPr>
              <a:t> studenckie i </a:t>
            </a:r>
            <a:r>
              <a:rPr lang="pl-PL" sz="2000" b="1" kern="1200" dirty="0">
                <a:solidFill>
                  <a:srgbClr val="073D60"/>
                </a:solidFill>
              </a:rPr>
              <a:t>staże</a:t>
            </a:r>
            <a:r>
              <a:rPr lang="pl-PL" sz="2000" kern="1200" dirty="0">
                <a:solidFill>
                  <a:srgbClr val="073D60"/>
                </a:solidFill>
              </a:rPr>
              <a:t> absolwenckie w ZUS.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9F8BB12-0A34-7BE8-E42B-E4550DD15E83}"/>
              </a:ext>
            </a:extLst>
          </p:cNvPr>
          <p:cNvSpPr txBox="1"/>
          <p:nvPr/>
        </p:nvSpPr>
        <p:spPr>
          <a:xfrm>
            <a:off x="1291950" y="5882912"/>
            <a:ext cx="11952398" cy="439032"/>
          </a:xfrm>
          <a:prstGeom prst="rect">
            <a:avLst/>
          </a:prstGeom>
          <a:noFill/>
        </p:spPr>
        <p:txBody>
          <a:bodyPr wrap="square" lIns="129985" tIns="64993" rIns="129985" bIns="64993" rtlCol="0">
            <a:spAutoFit/>
          </a:bodyPr>
          <a:lstStyle/>
          <a:p>
            <a:pPr algn="l" defTabSz="1299858" rtl="0"/>
            <a:r>
              <a:rPr lang="pl-PL" sz="2000" kern="1200" dirty="0">
                <a:solidFill>
                  <a:srgbClr val="073D60"/>
                </a:solidFill>
              </a:rPr>
              <a:t>Pełną listę uczelni, które z nami współpracują, publikujemy na zus.pl/edukacja</a:t>
            </a:r>
          </a:p>
        </p:txBody>
      </p:sp>
    </p:spTree>
    <p:extLst>
      <p:ext uri="{BB962C8B-B14F-4D97-AF65-F5344CB8AC3E}">
        <p14:creationId xmlns:p14="http://schemas.microsoft.com/office/powerpoint/2010/main" val="145130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Grafika, zieleń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DA42E6C-E3D7-3B51-D1B5-594C38617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20474" cy="3429000"/>
          </a:xfrm>
          <a:prstGeom prst="rect">
            <a:avLst/>
          </a:prstGeom>
        </p:spPr>
      </p:pic>
      <p:pic>
        <p:nvPicPr>
          <p:cNvPr id="7" name="Obraz 6" descr="Obraz zawierający Grafik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B6B6847-1C40-9FC8-5EA8-DEE9355C9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854" y="2030626"/>
            <a:ext cx="1591145" cy="4827373"/>
          </a:xfrm>
          <a:prstGeom prst="rect">
            <a:avLst/>
          </a:prstGeom>
        </p:spPr>
      </p:pic>
      <p:pic>
        <p:nvPicPr>
          <p:cNvPr id="2" name="Obraz 1" descr="Obraz zawierający zrzut ekranu, Czcionka, Grafika, projekt graficzny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E46405A-B642-1D0E-EBB6-FA348E4F7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44" y="1576226"/>
            <a:ext cx="3407577" cy="1916762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67A76C2-592F-B0BE-DD51-F74186E88511}"/>
              </a:ext>
            </a:extLst>
          </p:cNvPr>
          <p:cNvSpPr/>
          <p:nvPr/>
        </p:nvSpPr>
        <p:spPr>
          <a:xfrm>
            <a:off x="1864244" y="3519325"/>
            <a:ext cx="6867832" cy="1669969"/>
          </a:xfrm>
          <a:prstGeom prst="rect">
            <a:avLst/>
          </a:prstGeom>
          <a:noFill/>
        </p:spPr>
        <p:txBody>
          <a:bodyPr wrap="square" lIns="129817" tIns="64909" rIns="129817" bIns="64909">
            <a:spAutoFit/>
          </a:bodyPr>
          <a:lstStyle/>
          <a:p>
            <a:pPr algn="l" defTabSz="1298194" rtl="0"/>
            <a:r>
              <a:rPr lang="pl-PL" sz="2000" kern="1200" dirty="0">
                <a:solidFill>
                  <a:srgbClr val="073D60"/>
                </a:solidFill>
              </a:rPr>
              <a:t>Więcej informacji oraz kontakt do naszych </a:t>
            </a:r>
          </a:p>
          <a:p>
            <a:pPr algn="l" defTabSz="1298194" rtl="0"/>
            <a:r>
              <a:rPr lang="pl-PL" sz="2000" kern="1200" dirty="0">
                <a:solidFill>
                  <a:srgbClr val="073D60"/>
                </a:solidFill>
              </a:rPr>
              <a:t>koordynatorów ds. komunikacji społecznej i edukacji znajdziesz na: </a:t>
            </a:r>
          </a:p>
          <a:p>
            <a:pPr algn="l" defTabSz="1298194" rtl="0"/>
            <a:endParaRPr lang="pl-PL" sz="2000" kern="1200" dirty="0">
              <a:solidFill>
                <a:srgbClr val="073D60"/>
              </a:solidFill>
            </a:endParaRPr>
          </a:p>
          <a:p>
            <a:pPr algn="l" defTabSz="1298194" rtl="0"/>
            <a:r>
              <a:rPr lang="pl-PL" sz="2000" kern="1200" dirty="0">
                <a:solidFill>
                  <a:srgbClr val="073D60"/>
                </a:solidFill>
              </a:rPr>
              <a:t>zus.pl/edukacja</a:t>
            </a:r>
          </a:p>
        </p:txBody>
      </p:sp>
    </p:spTree>
    <p:extLst>
      <p:ext uri="{BB962C8B-B14F-4D97-AF65-F5344CB8AC3E}">
        <p14:creationId xmlns:p14="http://schemas.microsoft.com/office/powerpoint/2010/main" val="303805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Grafika, zieleń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DA42E6C-E3D7-3B51-D1B5-594C38617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20474" cy="3429000"/>
          </a:xfrm>
          <a:prstGeom prst="rect">
            <a:avLst/>
          </a:prstGeom>
        </p:spPr>
      </p:pic>
      <p:pic>
        <p:nvPicPr>
          <p:cNvPr id="7" name="Obraz 6" descr="Obraz zawierający Grafik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B6B6847-1C40-9FC8-5EA8-DEE9355C9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854" y="2030626"/>
            <a:ext cx="1591145" cy="482737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75CEB76-2709-2A72-FDDE-3CA8C070064A}"/>
              </a:ext>
            </a:extLst>
          </p:cNvPr>
          <p:cNvSpPr txBox="1">
            <a:spLocks/>
          </p:cNvSpPr>
          <p:nvPr/>
        </p:nvSpPr>
        <p:spPr>
          <a:xfrm>
            <a:off x="2166287" y="432375"/>
            <a:ext cx="8386649" cy="2134589"/>
          </a:xfrm>
          <a:prstGeom prst="rect">
            <a:avLst/>
          </a:prstGeom>
        </p:spPr>
        <p:txBody>
          <a:bodyPr lIns="91287" tIns="45638" rIns="91287" bIns="45638">
            <a:noAutofit/>
          </a:bodyPr>
          <a:lstStyle>
            <a:lvl1pPr marL="444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1pPr>
            <a:lvl2pPr marL="889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2pPr>
            <a:lvl3pPr marL="1333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3pPr>
            <a:lvl4pPr marL="1778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4pPr>
            <a:lvl5pPr marL="2222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5pPr>
            <a:lvl6pPr marL="2667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pl-PL" sz="2400" dirty="0">
                <a:solidFill>
                  <a:srgbClr val="073D60"/>
                </a:solidFill>
                <a:latin typeface="+mj-lt"/>
              </a:rPr>
              <a:t>Organizujemy, rozwijamy, realizujemy projekty edukacyjne w celu upowszechniania wiedzy o ubezpieczeniach społecznych wśród dzieci i młodzieży – współpracujemy ze szkołami na wszystkich szczeblach edukacji.</a:t>
            </a:r>
          </a:p>
          <a:p>
            <a:pPr marL="0" indent="0" algn="l">
              <a:spcBef>
                <a:spcPts val="0"/>
              </a:spcBef>
              <a:buNone/>
            </a:pP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Obraz 5" descr="Obraz zawierający Czcionka, Grafika, zrzut ekranu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22AE031B-F2DB-869F-B3E8-9F40FB0487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3" y="2312846"/>
            <a:ext cx="3516784" cy="1978191"/>
          </a:xfrm>
          <a:prstGeom prst="rect">
            <a:avLst/>
          </a:prstGeom>
        </p:spPr>
      </p:pic>
      <p:pic>
        <p:nvPicPr>
          <p:cNvPr id="8" name="Obraz 7" descr="Obraz zawierający zrzut ekranu, Czcionka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D95F0A8-E4EB-8C3D-59B0-EFE2AAF9B0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00" y="1876713"/>
            <a:ext cx="5106490" cy="2872401"/>
          </a:xfrm>
          <a:prstGeom prst="rect">
            <a:avLst/>
          </a:prstGeom>
        </p:spPr>
      </p:pic>
      <p:pic>
        <p:nvPicPr>
          <p:cNvPr id="9" name="Obraz 8" descr="Obraz zawierający tekst, Czcionka, zrzut ekranu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D4C5930-5C6A-1A2A-2099-02A48C465E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8" y="4559173"/>
            <a:ext cx="3703698" cy="1885806"/>
          </a:xfrm>
          <a:prstGeom prst="rect">
            <a:avLst/>
          </a:prstGeom>
        </p:spPr>
      </p:pic>
      <p:pic>
        <p:nvPicPr>
          <p:cNvPr id="10" name="Obraz 9" descr="Obraz zawierający Czcionka, tekst, Grafika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6C34211-DA24-6A1D-9A1E-A8E4737566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37" y="4465128"/>
            <a:ext cx="3352541" cy="188580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1D39893-3156-A341-B9BD-DC51E448A657}"/>
              </a:ext>
            </a:extLst>
          </p:cNvPr>
          <p:cNvSpPr txBox="1"/>
          <p:nvPr/>
        </p:nvSpPr>
        <p:spPr>
          <a:xfrm>
            <a:off x="1362095" y="2380739"/>
            <a:ext cx="3647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488C"/>
                </a:solidFill>
              </a:rPr>
              <a:t>SZKOŁY PODSTAWOWE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DE5508D-C3C2-FF3B-2C27-58DC78994FAE}"/>
              </a:ext>
            </a:extLst>
          </p:cNvPr>
          <p:cNvSpPr txBox="1"/>
          <p:nvPr/>
        </p:nvSpPr>
        <p:spPr>
          <a:xfrm>
            <a:off x="7033904" y="2383778"/>
            <a:ext cx="4038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488C"/>
                </a:solidFill>
              </a:rPr>
              <a:t>SZKOŁY PONADPODSTAWOWE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344BD35-5D80-5BF8-BB46-07E73EC19BB4}"/>
              </a:ext>
            </a:extLst>
          </p:cNvPr>
          <p:cNvSpPr txBox="1"/>
          <p:nvPr/>
        </p:nvSpPr>
        <p:spPr>
          <a:xfrm>
            <a:off x="1023133" y="4244257"/>
            <a:ext cx="4012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488C"/>
                </a:solidFill>
              </a:rPr>
              <a:t>SZKOŁY PONADPODSTAWOWE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7B9C791-DF3A-4271-36A7-6BB9D2919903}"/>
              </a:ext>
            </a:extLst>
          </p:cNvPr>
          <p:cNvSpPr txBox="1"/>
          <p:nvPr/>
        </p:nvSpPr>
        <p:spPr>
          <a:xfrm>
            <a:off x="7819825" y="4242689"/>
            <a:ext cx="219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488C"/>
                </a:solidFill>
              </a:rPr>
              <a:t>SZKOŁY WYŻSZE </a:t>
            </a:r>
          </a:p>
        </p:txBody>
      </p:sp>
    </p:spTree>
    <p:extLst>
      <p:ext uri="{BB962C8B-B14F-4D97-AF65-F5344CB8AC3E}">
        <p14:creationId xmlns:p14="http://schemas.microsoft.com/office/powerpoint/2010/main" val="238499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Grafika, zieleń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DA42E6C-E3D7-3B51-D1B5-594C38617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20474" cy="3429000"/>
          </a:xfrm>
          <a:prstGeom prst="rect">
            <a:avLst/>
          </a:prstGeom>
        </p:spPr>
      </p:pic>
      <p:pic>
        <p:nvPicPr>
          <p:cNvPr id="7" name="Obraz 6" descr="Obraz zawierający Grafik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B6B6847-1C40-9FC8-5EA8-DEE9355C9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854" y="2030626"/>
            <a:ext cx="1591145" cy="4827373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7E36C382-2D85-974D-C524-96337D5F6607}"/>
              </a:ext>
            </a:extLst>
          </p:cNvPr>
          <p:cNvSpPr/>
          <p:nvPr/>
        </p:nvSpPr>
        <p:spPr>
          <a:xfrm>
            <a:off x="1638174" y="2030626"/>
            <a:ext cx="5783717" cy="3516628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000" kern="1200" dirty="0">
                <a:solidFill>
                  <a:srgbClr val="00488C"/>
                </a:solidFill>
              </a:rPr>
              <a:t>organizujemy wycieczki </a:t>
            </a:r>
            <a:br>
              <a:rPr lang="pl-PL" sz="2000" kern="1200" dirty="0">
                <a:solidFill>
                  <a:srgbClr val="1F497D"/>
                </a:solidFill>
              </a:rPr>
            </a:br>
            <a:r>
              <a:rPr lang="pl-PL" sz="2000" kern="1200" dirty="0">
                <a:solidFill>
                  <a:srgbClr val="00488C"/>
                </a:solidFill>
              </a:rPr>
              <a:t>do naszych oddziałów </a:t>
            </a:r>
            <a:br>
              <a:rPr lang="pl-PL" sz="2000" kern="1200" dirty="0">
                <a:solidFill>
                  <a:srgbClr val="1F497D"/>
                </a:solidFill>
              </a:rPr>
            </a:br>
            <a:r>
              <a:rPr lang="pl-PL" sz="2000" kern="1200" dirty="0">
                <a:solidFill>
                  <a:srgbClr val="00488C"/>
                </a:solidFill>
              </a:rPr>
              <a:t>z pogadanką edukacyjną,</a:t>
            </a: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endParaRPr lang="pl-PL" sz="2000" kern="1200" dirty="0">
              <a:solidFill>
                <a:srgbClr val="1F497D"/>
              </a:solidFill>
            </a:endParaRP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000" dirty="0">
                <a:solidFill>
                  <a:srgbClr val="00488C"/>
                </a:solidFill>
              </a:rPr>
              <a:t>nasi eksperci opowiadają </a:t>
            </a:r>
            <a:br>
              <a:rPr lang="pl-PL" sz="2000" dirty="0">
                <a:solidFill>
                  <a:srgbClr val="00488C"/>
                </a:solidFill>
              </a:rPr>
            </a:br>
            <a:r>
              <a:rPr lang="pl-PL" sz="2000" dirty="0">
                <a:solidFill>
                  <a:srgbClr val="00488C"/>
                </a:solidFill>
              </a:rPr>
              <a:t>dzieciom w przedszkolu </a:t>
            </a:r>
            <a:br>
              <a:rPr lang="pl-PL" sz="2000" dirty="0">
                <a:solidFill>
                  <a:srgbClr val="00488C"/>
                </a:solidFill>
              </a:rPr>
            </a:br>
            <a:r>
              <a:rPr lang="pl-PL" sz="2000" dirty="0">
                <a:solidFill>
                  <a:srgbClr val="00488C"/>
                </a:solidFill>
              </a:rPr>
              <a:t>o ubezpieczeniach społecznych </a:t>
            </a:r>
            <a:br>
              <a:rPr lang="pl-PL" sz="2000" dirty="0">
                <a:solidFill>
                  <a:srgbClr val="00488C"/>
                </a:solidFill>
              </a:rPr>
            </a:br>
            <a:r>
              <a:rPr lang="pl-PL" sz="2000" dirty="0">
                <a:solidFill>
                  <a:srgbClr val="00488C"/>
                </a:solidFill>
              </a:rPr>
              <a:t>i swojej pracy w ZUS,</a:t>
            </a: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endParaRPr lang="pl-PL" sz="2000" dirty="0">
              <a:solidFill>
                <a:srgbClr val="00488C"/>
              </a:solidFill>
            </a:endParaRP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000" dirty="0">
                <a:solidFill>
                  <a:srgbClr val="00488C"/>
                </a:solidFill>
              </a:rPr>
              <a:t>przygotowaliśmy kolorowankę edukacyjną „Zawsze Użyteczna Skarbonka”.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7ACAA61-6F06-6DBE-DCEE-FAC747CA4611}"/>
              </a:ext>
            </a:extLst>
          </p:cNvPr>
          <p:cNvSpPr/>
          <p:nvPr/>
        </p:nvSpPr>
        <p:spPr>
          <a:xfrm>
            <a:off x="1638174" y="1461581"/>
            <a:ext cx="5783717" cy="569045"/>
          </a:xfrm>
          <a:prstGeom prst="rect">
            <a:avLst/>
          </a:prstGeom>
          <a:noFill/>
        </p:spPr>
        <p:txBody>
          <a:bodyPr wrap="square" lIns="129817" tIns="64909" rIns="129817" bIns="64909">
            <a:spAutoFit/>
          </a:bodyPr>
          <a:lstStyle/>
          <a:p>
            <a:pPr algn="l" defTabSz="1298194" rtl="0"/>
            <a:r>
              <a:rPr lang="pl-PL" sz="2600" b="1" kern="1200" dirty="0">
                <a:solidFill>
                  <a:srgbClr val="00488C"/>
                </a:solidFill>
              </a:rPr>
              <a:t>Z myślą o najmłodszych: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CBC41B1-CF0F-A2EF-9B29-32E3D2FFD0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3" t="11883" b="61435"/>
          <a:stretch/>
        </p:blipFill>
        <p:spPr>
          <a:xfrm>
            <a:off x="6964536" y="1646531"/>
            <a:ext cx="2927337" cy="356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Grafika, zieleń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DA42E6C-E3D7-3B51-D1B5-594C38617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20474" cy="3429000"/>
          </a:xfrm>
          <a:prstGeom prst="rect">
            <a:avLst/>
          </a:prstGeom>
        </p:spPr>
      </p:pic>
      <p:pic>
        <p:nvPicPr>
          <p:cNvPr id="7" name="Obraz 6" descr="Obraz zawierający Grafik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B6B6847-1C40-9FC8-5EA8-DEE9355C9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854" y="2030626"/>
            <a:ext cx="1591145" cy="4827373"/>
          </a:xfrm>
          <a:prstGeom prst="rect">
            <a:avLst/>
          </a:prstGeom>
        </p:spPr>
      </p:pic>
      <p:pic>
        <p:nvPicPr>
          <p:cNvPr id="2" name="Picture 13" descr="Projekt-z-ZUS_P.png">
            <a:extLst>
              <a:ext uri="{FF2B5EF4-FFF2-40B4-BE49-F238E27FC236}">
                <a16:creationId xmlns:a16="http://schemas.microsoft.com/office/drawing/2014/main" id="{A712EE8E-DBCB-74E3-5F14-D1D5B3D9C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77" y="0"/>
            <a:ext cx="3891632" cy="1662050"/>
          </a:xfrm>
          <a:prstGeom prst="rect">
            <a:avLst/>
          </a:prstGeom>
        </p:spPr>
      </p:pic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656A17E5-2F1B-8B17-1903-0DB6693854E2}"/>
              </a:ext>
            </a:extLst>
          </p:cNvPr>
          <p:cNvSpPr/>
          <p:nvPr/>
        </p:nvSpPr>
        <p:spPr>
          <a:xfrm>
            <a:off x="1012639" y="1761934"/>
            <a:ext cx="9321729" cy="41240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1298194">
              <a:spcAft>
                <a:spcPts val="1800"/>
              </a:spcAft>
              <a:buFont typeface="Calibri" panose="020F0502020204030204" pitchFamily="34" charset="0"/>
              <a:buChar char="→"/>
            </a:pPr>
            <a:r>
              <a:rPr sz="2000" dirty="0">
                <a:solidFill>
                  <a:srgbClr val="073D60"/>
                </a:solidFill>
              </a:rPr>
              <a:t>Jest to </a:t>
            </a:r>
            <a:r>
              <a:rPr sz="2000" dirty="0" err="1">
                <a:solidFill>
                  <a:srgbClr val="073D60"/>
                </a:solidFill>
              </a:rPr>
              <a:t>gotowy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projekt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edukacyjny</a:t>
            </a:r>
            <a:r>
              <a:rPr sz="2000" dirty="0">
                <a:solidFill>
                  <a:srgbClr val="073D60"/>
                </a:solidFill>
              </a:rPr>
              <a:t>, </a:t>
            </a:r>
            <a:r>
              <a:rPr lang="pl-PL" sz="2000" dirty="0">
                <a:solidFill>
                  <a:srgbClr val="073D60"/>
                </a:solidFill>
              </a:rPr>
              <a:t>d</a:t>
            </a:r>
            <a:r>
              <a:rPr sz="2000" dirty="0">
                <a:solidFill>
                  <a:srgbClr val="073D60"/>
                </a:solidFill>
              </a:rPr>
              <a:t>o </a:t>
            </a:r>
            <a:r>
              <a:rPr sz="2000" dirty="0" err="1">
                <a:solidFill>
                  <a:srgbClr val="073D60"/>
                </a:solidFill>
              </a:rPr>
              <a:t>którego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można</a:t>
            </a:r>
            <a:r>
              <a:rPr lang="pl-PL"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przystąpić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lang="pl-PL" sz="2000" dirty="0">
                <a:solidFill>
                  <a:srgbClr val="073D60"/>
                </a:solidFill>
              </a:rPr>
              <a:t>w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dowolnym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momencie</a:t>
            </a:r>
            <a:r>
              <a:rPr sz="2000" dirty="0">
                <a:solidFill>
                  <a:srgbClr val="073D60"/>
                </a:solidFill>
              </a:rPr>
              <a:t>. 
Do </a:t>
            </a:r>
            <a:r>
              <a:rPr sz="2000" dirty="0" err="1">
                <a:solidFill>
                  <a:srgbClr val="073D60"/>
                </a:solidFill>
              </a:rPr>
              <a:t>tej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pory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wzięło</a:t>
            </a:r>
            <a:r>
              <a:rPr sz="2000" dirty="0">
                <a:solidFill>
                  <a:srgbClr val="073D60"/>
                </a:solidFill>
              </a:rPr>
              <a:t> w nim </a:t>
            </a:r>
            <a:r>
              <a:rPr sz="2000" dirty="0" err="1">
                <a:solidFill>
                  <a:srgbClr val="073D60"/>
                </a:solidFill>
              </a:rPr>
              <a:t>udział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blisko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lang="pl-PL" sz="2000" dirty="0">
                <a:solidFill>
                  <a:srgbClr val="073D60"/>
                </a:solidFill>
              </a:rPr>
              <a:t>192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tys</a:t>
            </a:r>
            <a:r>
              <a:rPr sz="2000" dirty="0">
                <a:solidFill>
                  <a:srgbClr val="073D60"/>
                </a:solidFill>
              </a:rPr>
              <a:t>. </a:t>
            </a:r>
            <a:r>
              <a:rPr sz="2000" dirty="0" err="1">
                <a:solidFill>
                  <a:srgbClr val="073D60"/>
                </a:solidFill>
              </a:rPr>
              <a:t>uczniów</a:t>
            </a:r>
            <a:r>
              <a:rPr sz="2000" dirty="0">
                <a:solidFill>
                  <a:srgbClr val="073D60"/>
                </a:solidFill>
              </a:rPr>
              <a:t>.
We </a:t>
            </a:r>
            <a:r>
              <a:rPr sz="2000" dirty="0" err="1">
                <a:solidFill>
                  <a:srgbClr val="073D60"/>
                </a:solidFill>
              </a:rPr>
              <a:t>współpracy</a:t>
            </a:r>
            <a:r>
              <a:rPr sz="2000" dirty="0">
                <a:solidFill>
                  <a:srgbClr val="073D60"/>
                </a:solidFill>
              </a:rPr>
              <a:t> z </a:t>
            </a:r>
            <a:r>
              <a:rPr sz="2000" dirty="0" err="1">
                <a:solidFill>
                  <a:srgbClr val="073D60"/>
                </a:solidFill>
              </a:rPr>
              <a:t>metodykiem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nauczania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przygotowaliśmy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materiały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dydaktyczne</a:t>
            </a:r>
            <a:r>
              <a:rPr sz="2000" dirty="0">
                <a:solidFill>
                  <a:srgbClr val="073D60"/>
                </a:solidFill>
              </a:rPr>
              <a:t> do </a:t>
            </a:r>
            <a:r>
              <a:rPr sz="2000" dirty="0" err="1">
                <a:solidFill>
                  <a:srgbClr val="073D60"/>
                </a:solidFill>
              </a:rPr>
              <a:t>lekcji</a:t>
            </a:r>
            <a:r>
              <a:rPr sz="2000" dirty="0">
                <a:solidFill>
                  <a:srgbClr val="073D60"/>
                </a:solidFill>
              </a:rPr>
              <a:t> o </a:t>
            </a:r>
            <a:r>
              <a:rPr sz="2000" dirty="0" err="1">
                <a:solidFill>
                  <a:srgbClr val="073D60"/>
                </a:solidFill>
              </a:rPr>
              <a:t>ubezpieczeniach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społecznych</a:t>
            </a:r>
            <a:r>
              <a:rPr sz="2000" dirty="0">
                <a:solidFill>
                  <a:srgbClr val="073D60"/>
                </a:solidFill>
              </a:rPr>
              <a:t>.
</a:t>
            </a:r>
            <a:r>
              <a:rPr sz="2000" dirty="0" err="1">
                <a:solidFill>
                  <a:srgbClr val="073D60"/>
                </a:solidFill>
              </a:rPr>
              <a:t>Nauczyciel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otrzymuje</a:t>
            </a:r>
            <a:r>
              <a:rPr sz="2000" dirty="0">
                <a:solidFill>
                  <a:srgbClr val="073D60"/>
                </a:solidFill>
              </a:rPr>
              <a:t> od </a:t>
            </a:r>
            <a:r>
              <a:rPr sz="2000" dirty="0" err="1">
                <a:solidFill>
                  <a:srgbClr val="073D60"/>
                </a:solidFill>
              </a:rPr>
              <a:t>nas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bezpłatny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pakiet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edukacyjny</a:t>
            </a:r>
            <a:r>
              <a:rPr sz="2000" dirty="0">
                <a:solidFill>
                  <a:srgbClr val="073D60"/>
                </a:solidFill>
              </a:rPr>
              <a:t>. Jest on </a:t>
            </a:r>
            <a:r>
              <a:rPr sz="2000" dirty="0" err="1">
                <a:solidFill>
                  <a:srgbClr val="073D60"/>
                </a:solidFill>
              </a:rPr>
              <a:t>dostępny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również</a:t>
            </a:r>
            <a:r>
              <a:rPr sz="2000" dirty="0">
                <a:solidFill>
                  <a:srgbClr val="073D60"/>
                </a:solidFill>
              </a:rPr>
              <a:t> w </a:t>
            </a:r>
            <a:r>
              <a:rPr sz="2000" dirty="0" err="1">
                <a:solidFill>
                  <a:srgbClr val="073D60"/>
                </a:solidFill>
              </a:rPr>
              <a:t>wersji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elektronicznej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na</a:t>
            </a:r>
            <a:r>
              <a:rPr sz="2000" dirty="0">
                <a:solidFill>
                  <a:srgbClr val="073D60"/>
                </a:solidFill>
              </a:rPr>
              <a:t> zus.pl/</a:t>
            </a:r>
            <a:r>
              <a:rPr sz="2000" dirty="0" err="1">
                <a:solidFill>
                  <a:srgbClr val="073D60"/>
                </a:solidFill>
              </a:rPr>
              <a:t>edukacja</a:t>
            </a:r>
            <a:r>
              <a:rPr sz="2000" dirty="0">
                <a:solidFill>
                  <a:srgbClr val="073D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94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Grafika, zieleń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DA42E6C-E3D7-3B51-D1B5-594C38617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20474" cy="3429000"/>
          </a:xfrm>
          <a:prstGeom prst="rect">
            <a:avLst/>
          </a:prstGeom>
        </p:spPr>
      </p:pic>
      <p:pic>
        <p:nvPicPr>
          <p:cNvPr id="7" name="Obraz 6" descr="Obraz zawierający Grafik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B6B6847-1C40-9FC8-5EA8-DEE9355C9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854" y="2030626"/>
            <a:ext cx="1591145" cy="4827373"/>
          </a:xfrm>
          <a:prstGeom prst="rect">
            <a:avLst/>
          </a:prstGeom>
        </p:spPr>
      </p:pic>
      <p:pic>
        <p:nvPicPr>
          <p:cNvPr id="2" name="Picture 13" descr="Projekt-z-ZUS_P.png">
            <a:extLst>
              <a:ext uri="{FF2B5EF4-FFF2-40B4-BE49-F238E27FC236}">
                <a16:creationId xmlns:a16="http://schemas.microsoft.com/office/drawing/2014/main" id="{A712EE8E-DBCB-74E3-5F14-D1D5B3D9C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77" y="0"/>
            <a:ext cx="3891632" cy="1662050"/>
          </a:xfrm>
          <a:prstGeom prst="rect">
            <a:avLst/>
          </a:prstGeom>
        </p:spPr>
      </p:pic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656A17E5-2F1B-8B17-1903-0DB6693854E2}"/>
              </a:ext>
            </a:extLst>
          </p:cNvPr>
          <p:cNvSpPr/>
          <p:nvPr/>
        </p:nvSpPr>
        <p:spPr>
          <a:xfrm>
            <a:off x="1041470" y="1806213"/>
            <a:ext cx="6250539" cy="41240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98194">
              <a:spcAft>
                <a:spcPts val="1800"/>
              </a:spcAft>
            </a:pPr>
            <a:r>
              <a:rPr lang="pl-PL" sz="2000" dirty="0">
                <a:solidFill>
                  <a:srgbClr val="00488C"/>
                </a:solidFill>
              </a:rPr>
              <a:t>W ramach projektu organizujemy konkurs z atrakcyjnymi nagrodami.</a:t>
            </a:r>
          </a:p>
          <a:p>
            <a:pPr defTabSz="1298194">
              <a:spcAft>
                <a:spcPts val="1800"/>
              </a:spcAft>
            </a:pPr>
            <a:r>
              <a:rPr lang="pl-PL" sz="2000" dirty="0">
                <a:solidFill>
                  <a:srgbClr val="00488C"/>
                </a:solidFill>
              </a:rPr>
              <a:t>Uczestnicy przygotowują pracę konkursową, w jednej z trzech kategorii:</a:t>
            </a:r>
          </a:p>
          <a:p>
            <a:pPr marL="457200" indent="-457200" defTabSz="1298194">
              <a:spcAft>
                <a:spcPts val="1800"/>
              </a:spcAft>
              <a:buFont typeface="Calibri" panose="020F0502020204030204" pitchFamily="34" charset="0"/>
              <a:buChar char="→"/>
            </a:pPr>
            <a:r>
              <a:rPr lang="pl-PL" sz="2000" dirty="0">
                <a:solidFill>
                  <a:srgbClr val="00488C"/>
                </a:solidFill>
              </a:rPr>
              <a:t>plakat,</a:t>
            </a:r>
          </a:p>
          <a:p>
            <a:pPr marL="457200" indent="-457200" defTabSz="1298194">
              <a:spcAft>
                <a:spcPts val="1800"/>
              </a:spcAft>
              <a:buFont typeface="Calibri" panose="020F0502020204030204" pitchFamily="34" charset="0"/>
              <a:buChar char="→"/>
            </a:pPr>
            <a:r>
              <a:rPr lang="pl-PL" sz="2000" dirty="0">
                <a:solidFill>
                  <a:srgbClr val="00488C"/>
                </a:solidFill>
              </a:rPr>
              <a:t>komiks,</a:t>
            </a:r>
          </a:p>
          <a:p>
            <a:pPr marL="457200" indent="-457200" defTabSz="1298194">
              <a:spcAft>
                <a:spcPts val="1800"/>
              </a:spcAft>
              <a:buFont typeface="Calibri" panose="020F0502020204030204" pitchFamily="34" charset="0"/>
              <a:buChar char="→"/>
            </a:pPr>
            <a:r>
              <a:rPr lang="pl-PL" sz="2000" dirty="0">
                <a:solidFill>
                  <a:srgbClr val="00488C"/>
                </a:solidFill>
              </a:rPr>
              <a:t>film,</a:t>
            </a:r>
          </a:p>
          <a:p>
            <a:pPr defTabSz="1298194">
              <a:spcAft>
                <a:spcPts val="1800"/>
              </a:spcAft>
            </a:pPr>
            <a:r>
              <a:rPr lang="pl-PL" sz="2000" dirty="0">
                <a:solidFill>
                  <a:srgbClr val="00488C"/>
                </a:solidFill>
              </a:rPr>
              <a:t>która wyjaśnia – dlaczego ubezpieczenia społeczne są ważne?</a:t>
            </a:r>
          </a:p>
          <a:p>
            <a:pPr defTabSz="1298194">
              <a:spcAft>
                <a:spcPts val="1800"/>
              </a:spcAft>
            </a:pPr>
            <a:r>
              <a:rPr lang="pl-PL" sz="2000" dirty="0">
                <a:solidFill>
                  <a:srgbClr val="00488C"/>
                </a:solidFill>
              </a:rPr>
              <a:t>Prace można przysyłać do komisji wojewódzkich wskazanych w regulaminie „Projektu z ZUS”.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A6AA206-2ED7-EB29-F2AB-2DE33FBAF122}"/>
              </a:ext>
            </a:extLst>
          </p:cNvPr>
          <p:cNvSpPr/>
          <p:nvPr/>
        </p:nvSpPr>
        <p:spPr>
          <a:xfrm>
            <a:off x="7292009" y="5838551"/>
            <a:ext cx="3558776" cy="592751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pPr algn="ctr"/>
            <a:r>
              <a:rPr lang="pl-PL" sz="1000" dirty="0">
                <a:solidFill>
                  <a:srgbClr val="00488C"/>
                </a:solidFill>
              </a:rPr>
              <a:t>Hanna Duchnowska </a:t>
            </a:r>
          </a:p>
          <a:p>
            <a:pPr algn="ctr"/>
            <a:r>
              <a:rPr lang="pl-PL" sz="1000" dirty="0">
                <a:solidFill>
                  <a:srgbClr val="00488C"/>
                </a:solidFill>
              </a:rPr>
              <a:t>Szkoła Podstawowa z Oddziałami Integracyjnym</a:t>
            </a:r>
          </a:p>
          <a:p>
            <a:pPr algn="ctr"/>
            <a:r>
              <a:rPr lang="pl-PL" sz="1000" dirty="0">
                <a:solidFill>
                  <a:srgbClr val="00488C"/>
                </a:solidFill>
              </a:rPr>
              <a:t> nr 158 w Krakowie </a:t>
            </a:r>
          </a:p>
        </p:txBody>
      </p:sp>
      <p:pic>
        <p:nvPicPr>
          <p:cNvPr id="6" name="Obraz 5" descr="Obraz zawierający tekst, rysowanie, obraz, plakat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84853D4-2AEF-239A-8F22-DFD11E2837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77" y="1714501"/>
            <a:ext cx="2897709" cy="41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4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Grafika, zieleń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DA42E6C-E3D7-3B51-D1B5-594C38617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20474" cy="3429000"/>
          </a:xfrm>
          <a:prstGeom prst="rect">
            <a:avLst/>
          </a:prstGeom>
        </p:spPr>
      </p:pic>
      <p:pic>
        <p:nvPicPr>
          <p:cNvPr id="7" name="Obraz 6" descr="Obraz zawierający Grafik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B6B6847-1C40-9FC8-5EA8-DEE9355C9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854" y="2030626"/>
            <a:ext cx="1591145" cy="4827373"/>
          </a:xfrm>
          <a:prstGeom prst="rect">
            <a:avLst/>
          </a:prstGeom>
        </p:spPr>
      </p:pic>
      <p:pic>
        <p:nvPicPr>
          <p:cNvPr id="2" name="Obraz 1" descr="Obraz zawierający zrzut ekranu, Czcionka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138AC3C-B0FF-19D5-7DBB-9E2580182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85" y="-294631"/>
            <a:ext cx="4454172" cy="250547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F7389E46-A7F2-7DC7-3299-312E0CF37677}"/>
              </a:ext>
            </a:extLst>
          </p:cNvPr>
          <p:cNvSpPr/>
          <p:nvPr/>
        </p:nvSpPr>
        <p:spPr>
          <a:xfrm>
            <a:off x="1547533" y="1916208"/>
            <a:ext cx="7979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98725" rtl="0"/>
            <a:r>
              <a:rPr lang="pl-PL" sz="2000" b="1" kern="1200" dirty="0">
                <a:solidFill>
                  <a:srgbClr val="00488C"/>
                </a:solidFill>
              </a:rPr>
              <a:t>Lekcje z ZUS to projekt edukacyjny, który składa się z 4 lekcji:</a:t>
            </a:r>
            <a:endParaRPr lang="pl-PL" sz="2000" b="1" kern="1200" dirty="0">
              <a:solidFill>
                <a:srgbClr val="1F497D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B456869-6B16-17FB-2174-B31A10FA2F03}"/>
              </a:ext>
            </a:extLst>
          </p:cNvPr>
          <p:cNvSpPr/>
          <p:nvPr/>
        </p:nvSpPr>
        <p:spPr>
          <a:xfrm>
            <a:off x="1547533" y="2545931"/>
            <a:ext cx="7016102" cy="1823857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pPr marL="457200" indent="-457200" algn="l" defTabSz="1298194" rtl="0"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pl-PL" sz="2000" dirty="0">
                <a:solidFill>
                  <a:srgbClr val="00488C"/>
                </a:solidFill>
              </a:rPr>
              <a:t>Lekcja 1. Świadomy zawsze ubezpieczony</a:t>
            </a:r>
          </a:p>
          <a:p>
            <a:pPr marL="457200" indent="-457200" algn="l" defTabSz="1298194" rtl="0"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pl-PL" sz="2000" dirty="0">
                <a:solidFill>
                  <a:srgbClr val="00488C"/>
                </a:solidFill>
              </a:rPr>
              <a:t>Lekcja 2. Co Ci się należy kiedy płacisz składki?</a:t>
            </a:r>
          </a:p>
          <a:p>
            <a:pPr marL="457200" indent="-457200" algn="l" defTabSz="1298194" rtl="0"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pl-PL" sz="2000" dirty="0">
                <a:solidFill>
                  <a:srgbClr val="00488C"/>
                </a:solidFill>
              </a:rPr>
              <a:t>Lekcja 3. Renty i emerytury</a:t>
            </a:r>
          </a:p>
          <a:p>
            <a:pPr marL="457200" indent="-457200" algn="l" defTabSz="1298194" rtl="0"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pl-PL" sz="2000" dirty="0">
                <a:solidFill>
                  <a:srgbClr val="00488C"/>
                </a:solidFill>
              </a:rPr>
              <a:t>Lekcja 4. E-ZUS, czyli firma pod ręką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ED34E99-F5B9-1634-F866-6F463E5A23E5}"/>
              </a:ext>
            </a:extLst>
          </p:cNvPr>
          <p:cNvSpPr/>
          <p:nvPr/>
        </p:nvSpPr>
        <p:spPr>
          <a:xfrm>
            <a:off x="1510463" y="4838298"/>
            <a:ext cx="7016102" cy="900527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pPr algn="l" defTabSz="1298194" rtl="0">
              <a:spcAft>
                <a:spcPts val="1200"/>
              </a:spcAft>
            </a:pPr>
            <a:r>
              <a:rPr lang="pl-PL" sz="2000" dirty="0">
                <a:solidFill>
                  <a:srgbClr val="00488C"/>
                </a:solidFill>
              </a:rPr>
              <a:t>Projekt cieszy się coraz większą popularnością. </a:t>
            </a:r>
          </a:p>
          <a:p>
            <a:pPr algn="l" defTabSz="1298194" rtl="0">
              <a:spcAft>
                <a:spcPts val="1200"/>
              </a:spcAft>
            </a:pPr>
            <a:r>
              <a:rPr lang="pl-PL" sz="2000" dirty="0">
                <a:solidFill>
                  <a:srgbClr val="00488C"/>
                </a:solidFill>
              </a:rPr>
              <a:t>Udział wzięło blisko </a:t>
            </a:r>
            <a:r>
              <a:rPr lang="pl-PL" sz="2000" b="1" dirty="0">
                <a:solidFill>
                  <a:srgbClr val="00488C"/>
                </a:solidFill>
              </a:rPr>
              <a:t>940 tys. uczniów </a:t>
            </a:r>
            <a:r>
              <a:rPr lang="pl-PL" sz="2000" dirty="0">
                <a:solidFill>
                  <a:srgbClr val="00488C"/>
                </a:solidFill>
              </a:rPr>
              <a:t>z całej Polski.</a:t>
            </a:r>
          </a:p>
        </p:txBody>
      </p:sp>
    </p:spTree>
    <p:extLst>
      <p:ext uri="{BB962C8B-B14F-4D97-AF65-F5344CB8AC3E}">
        <p14:creationId xmlns:p14="http://schemas.microsoft.com/office/powerpoint/2010/main" val="326520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Grafika, zieleń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DA42E6C-E3D7-3B51-D1B5-594C38617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20474" cy="3429000"/>
          </a:xfrm>
          <a:prstGeom prst="rect">
            <a:avLst/>
          </a:prstGeom>
        </p:spPr>
      </p:pic>
      <p:pic>
        <p:nvPicPr>
          <p:cNvPr id="7" name="Obraz 6" descr="Obraz zawierający Grafik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B6B6847-1C40-9FC8-5EA8-DEE9355C9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854" y="2030626"/>
            <a:ext cx="1591145" cy="4827373"/>
          </a:xfrm>
          <a:prstGeom prst="rect">
            <a:avLst/>
          </a:prstGeom>
        </p:spPr>
      </p:pic>
      <p:pic>
        <p:nvPicPr>
          <p:cNvPr id="2" name="Picture 13" descr="Projekt-z-ZUS_P.png">
            <a:extLst>
              <a:ext uri="{FF2B5EF4-FFF2-40B4-BE49-F238E27FC236}">
                <a16:creationId xmlns:a16="http://schemas.microsoft.com/office/drawing/2014/main" id="{A712EE8E-DBCB-74E3-5F14-D1D5B3D9C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22" y="1001503"/>
            <a:ext cx="3891632" cy="166205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A6AA206-2ED7-EB29-F2AB-2DE33FBAF122}"/>
              </a:ext>
            </a:extLst>
          </p:cNvPr>
          <p:cNvSpPr/>
          <p:nvPr/>
        </p:nvSpPr>
        <p:spPr>
          <a:xfrm>
            <a:off x="1641433" y="3185026"/>
            <a:ext cx="8705291" cy="746639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r>
              <a:rPr lang="pl-PL" sz="2000" dirty="0">
                <a:solidFill>
                  <a:srgbClr val="073D60"/>
                </a:solidFill>
              </a:rPr>
              <a:t>objęte są honorowym patronatem Ministra Rodziny, Pracy i Polityki Społecznej </a:t>
            </a:r>
          </a:p>
          <a:p>
            <a:r>
              <a:rPr lang="pl-PL" sz="2000" dirty="0">
                <a:solidFill>
                  <a:srgbClr val="073D60"/>
                </a:solidFill>
              </a:rPr>
              <a:t>oraz Ministra Edukacji Narodowej</a:t>
            </a:r>
          </a:p>
        </p:txBody>
      </p:sp>
      <p:pic>
        <p:nvPicPr>
          <p:cNvPr id="8" name="Obraz 7" descr="Obraz zawierający logo, tekst, Grafika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11DC817-06BD-6120-7281-5298EA485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90" y="4278040"/>
            <a:ext cx="3757564" cy="1373237"/>
          </a:xfrm>
          <a:prstGeom prst="rect">
            <a:avLst/>
          </a:prstGeom>
        </p:spPr>
      </p:pic>
      <p:pic>
        <p:nvPicPr>
          <p:cNvPr id="10" name="Obraz 9" descr="Obraz zawierający ptak, clipart, design, ilustracj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5A3FC41-D806-370F-EB04-59A4DA03C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223" y="4278040"/>
            <a:ext cx="2011899" cy="1130222"/>
          </a:xfrm>
          <a:prstGeom prst="rect">
            <a:avLst/>
          </a:prstGeom>
        </p:spPr>
      </p:pic>
      <p:pic>
        <p:nvPicPr>
          <p:cNvPr id="6" name="Obraz 5" descr="Obraz zawierający zrzut ekranu, Czcionka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28293B06-8EDC-8617-8F6F-9ED6E4F80C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34" y="399045"/>
            <a:ext cx="5153503" cy="289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Grafika, zieleń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DA42E6C-E3D7-3B51-D1B5-594C38617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20474" cy="3429000"/>
          </a:xfrm>
          <a:prstGeom prst="rect">
            <a:avLst/>
          </a:prstGeom>
        </p:spPr>
      </p:pic>
      <p:pic>
        <p:nvPicPr>
          <p:cNvPr id="7" name="Obraz 6" descr="Obraz zawierający Grafik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B6B6847-1C40-9FC8-5EA8-DEE9355C9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854" y="2030626"/>
            <a:ext cx="1591145" cy="482737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C25D17C5-C641-89CE-3ABB-09760B51D442}"/>
              </a:ext>
            </a:extLst>
          </p:cNvPr>
          <p:cNvSpPr/>
          <p:nvPr/>
        </p:nvSpPr>
        <p:spPr>
          <a:xfrm>
            <a:off x="1113215" y="2657277"/>
            <a:ext cx="6315482" cy="3285796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pPr marL="457200" indent="-457200" algn="l" defTabSz="1298194" rtl="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000" b="1" kern="1200" dirty="0">
                <a:solidFill>
                  <a:srgbClr val="073D60"/>
                </a:solidFill>
              </a:rPr>
              <a:t>ciekawostki na temat ubezpieczeń </a:t>
            </a:r>
            <a:r>
              <a:rPr lang="pl-PL" sz="2000" kern="1200" dirty="0">
                <a:solidFill>
                  <a:srgbClr val="073D60"/>
                </a:solidFill>
              </a:rPr>
              <a:t>społecznych i ZUS,</a:t>
            </a:r>
          </a:p>
          <a:p>
            <a:pPr marL="457200" indent="-457200" algn="l" defTabSz="1298194" rtl="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000" b="1" kern="1200" dirty="0">
                <a:solidFill>
                  <a:srgbClr val="073D60"/>
                </a:solidFill>
              </a:rPr>
              <a:t>relacje</a:t>
            </a:r>
            <a:r>
              <a:rPr lang="pl-PL" sz="2000" kern="1200" dirty="0">
                <a:solidFill>
                  <a:srgbClr val="073D60"/>
                </a:solidFill>
              </a:rPr>
              <a:t> z wydarzeń edukacyjnych, które organizuje ZUS,</a:t>
            </a:r>
          </a:p>
          <a:p>
            <a:pPr marL="457200" indent="-457200" algn="l" defTabSz="1298194" rtl="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000" b="1" kern="1200" dirty="0">
                <a:solidFill>
                  <a:srgbClr val="073D60"/>
                </a:solidFill>
              </a:rPr>
              <a:t>fakty i mity</a:t>
            </a:r>
            <a:r>
              <a:rPr lang="pl-PL" sz="2000" kern="1200" dirty="0">
                <a:solidFill>
                  <a:srgbClr val="073D60"/>
                </a:solidFill>
              </a:rPr>
              <a:t> o ubezpieczeniach,</a:t>
            </a:r>
          </a:p>
          <a:p>
            <a:pPr marL="457200" indent="-457200" algn="l" defTabSz="1298194" rtl="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000" b="1" kern="1200" dirty="0">
                <a:solidFill>
                  <a:srgbClr val="073D60"/>
                </a:solidFill>
              </a:rPr>
              <a:t>infografiki i dane liczbowe</a:t>
            </a:r>
            <a:r>
              <a:rPr lang="pl-PL" sz="2000" kern="1200" dirty="0">
                <a:solidFill>
                  <a:srgbClr val="073D60"/>
                </a:solidFill>
              </a:rPr>
              <a:t>,</a:t>
            </a:r>
          </a:p>
          <a:p>
            <a:pPr marL="457200" indent="-457200" algn="l" defTabSz="1298194" rtl="0"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000" b="1" kern="1200" dirty="0">
                <a:solidFill>
                  <a:srgbClr val="073D60"/>
                </a:solidFill>
              </a:rPr>
              <a:t>animacje poradnikowe</a:t>
            </a:r>
            <a:r>
              <a:rPr lang="pl-PL" sz="2000" kern="1200" dirty="0">
                <a:solidFill>
                  <a:srgbClr val="073D60"/>
                </a:solidFill>
              </a:rPr>
              <a:t>.</a:t>
            </a:r>
          </a:p>
          <a:p>
            <a:pPr algn="l" defTabSz="1298194" rtl="0"/>
            <a:endParaRPr lang="pl-PL" sz="2000" kern="1200" dirty="0">
              <a:solidFill>
                <a:srgbClr val="073D60"/>
              </a:solidFill>
            </a:endParaRPr>
          </a:p>
          <a:p>
            <a:pPr algn="l" defTabSz="1298194" rtl="0"/>
            <a:r>
              <a:rPr lang="pl-PL" sz="2000" kern="1200" dirty="0">
                <a:solidFill>
                  <a:srgbClr val="073D60"/>
                </a:solidFill>
              </a:rPr>
              <a:t>Jesteśmy również na </a:t>
            </a:r>
            <a:r>
              <a:rPr lang="pl-PL" sz="2000" b="1" kern="1200" dirty="0">
                <a:solidFill>
                  <a:srgbClr val="073D60"/>
                </a:solidFill>
              </a:rPr>
              <a:t>YouTube </a:t>
            </a:r>
            <a:r>
              <a:rPr lang="pl-PL" sz="2000" kern="1200" dirty="0">
                <a:solidFill>
                  <a:srgbClr val="073D60"/>
                </a:solidFill>
              </a:rPr>
              <a:t>– na kanale ZUS </a:t>
            </a:r>
            <a:r>
              <a:rPr lang="pl-PL" sz="2000" kern="1200" dirty="0" err="1">
                <a:solidFill>
                  <a:srgbClr val="073D60"/>
                </a:solidFill>
              </a:rPr>
              <a:t>Edu</a:t>
            </a:r>
            <a:r>
              <a:rPr lang="pl-PL" sz="2000" kern="1200" dirty="0">
                <a:solidFill>
                  <a:srgbClr val="073D60"/>
                </a:solidFill>
              </a:rPr>
              <a:t>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13C999B-2B6C-E7E8-FACF-6B44288EB4F8}"/>
              </a:ext>
            </a:extLst>
          </p:cNvPr>
          <p:cNvSpPr/>
          <p:nvPr/>
        </p:nvSpPr>
        <p:spPr>
          <a:xfrm>
            <a:off x="1479872" y="1413472"/>
            <a:ext cx="65024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1298725" rtl="0"/>
            <a:r>
              <a:rPr lang="pl-PL" sz="2000" kern="1200" dirty="0">
                <a:solidFill>
                  <a:srgbClr val="073D60"/>
                </a:solidFill>
              </a:rPr>
              <a:t>Projekt ma swoją stronę na Facebooku. Zamieszczamy tam wiele ciekawych treści merytorycznych, które tworzymy z myślą uczniach.</a:t>
            </a:r>
          </a:p>
        </p:txBody>
      </p:sp>
      <p:pic>
        <p:nvPicPr>
          <p:cNvPr id="8" name="Obraz 7" descr="Obraz zawierający elektronika, notatnik, computer, komputer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325A588-11FA-1E59-A0DE-5994524CE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75" y="1143103"/>
            <a:ext cx="3897814" cy="2572063"/>
          </a:xfrm>
          <a:prstGeom prst="rect">
            <a:avLst/>
          </a:prstGeom>
        </p:spPr>
      </p:pic>
      <p:pic>
        <p:nvPicPr>
          <p:cNvPr id="10" name="Obraz 9" descr="Obraz zawierający tekst, Ludzka twarz, osoba, kobiet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F752799-710F-057A-36E0-29E9CA10B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542" y="1529686"/>
            <a:ext cx="2232425" cy="1355247"/>
          </a:xfrm>
          <a:prstGeom prst="rect">
            <a:avLst/>
          </a:prstGeom>
        </p:spPr>
      </p:pic>
      <p:pic>
        <p:nvPicPr>
          <p:cNvPr id="12" name="Obraz 11" descr="Obraz zawierający krąg, Grafika, logo, symbol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EE3F158-6A54-B6A2-1A90-CC143022CE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313" y="3314998"/>
            <a:ext cx="2366881" cy="10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6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Grafika, zieleń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DA42E6C-E3D7-3B51-D1B5-594C38617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20474" cy="3429000"/>
          </a:xfrm>
          <a:prstGeom prst="rect">
            <a:avLst/>
          </a:prstGeom>
        </p:spPr>
      </p:pic>
      <p:pic>
        <p:nvPicPr>
          <p:cNvPr id="7" name="Obraz 6" descr="Obraz zawierający Grafik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B6B6847-1C40-9FC8-5EA8-DEE9355C9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854" y="2030626"/>
            <a:ext cx="1591145" cy="4827373"/>
          </a:xfrm>
          <a:prstGeom prst="rect">
            <a:avLst/>
          </a:prstGeom>
        </p:spPr>
      </p:pic>
      <p:pic>
        <p:nvPicPr>
          <p:cNvPr id="2" name="Obraz 1" descr="Obraz zawierający tekst, Czcionka, zrzut ekranu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A95FFB2-94CA-4920-E665-C84034486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0" y="3152564"/>
            <a:ext cx="5118200" cy="2878988"/>
          </a:xfrm>
          <a:prstGeom prst="rect">
            <a:avLst/>
          </a:prstGeom>
        </p:spPr>
      </p:pic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3404B55B-EAC3-DEE2-6F12-E6840073D78F}"/>
              </a:ext>
            </a:extLst>
          </p:cNvPr>
          <p:cNvSpPr/>
          <p:nvPr/>
        </p:nvSpPr>
        <p:spPr>
          <a:xfrm>
            <a:off x="1818734" y="82784"/>
            <a:ext cx="8683860" cy="298209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sz="2000" dirty="0">
                <a:solidFill>
                  <a:srgbClr val="073D60"/>
                </a:solidFill>
              </a:rPr>
              <a:t>Po „</a:t>
            </a:r>
            <a:r>
              <a:rPr sz="2000" dirty="0" err="1">
                <a:solidFill>
                  <a:srgbClr val="073D60"/>
                </a:solidFill>
              </a:rPr>
              <a:t>Lekcjach</a:t>
            </a:r>
            <a:r>
              <a:rPr sz="2000" dirty="0">
                <a:solidFill>
                  <a:srgbClr val="073D60"/>
                </a:solidFill>
              </a:rPr>
              <a:t> z ZUS” </a:t>
            </a:r>
            <a:r>
              <a:rPr sz="2000" dirty="0" err="1">
                <a:solidFill>
                  <a:srgbClr val="073D60"/>
                </a:solidFill>
              </a:rPr>
              <a:t>zapraszamy</a:t>
            </a:r>
            <a:r>
              <a:rPr sz="2000" dirty="0">
                <a:solidFill>
                  <a:srgbClr val="073D60"/>
                </a:solidFill>
              </a:rPr>
              <a:t> do </a:t>
            </a:r>
            <a:r>
              <a:rPr sz="2000" dirty="0" err="1">
                <a:solidFill>
                  <a:srgbClr val="073D60"/>
                </a:solidFill>
              </a:rPr>
              <a:t>udziału</a:t>
            </a:r>
            <a:r>
              <a:rPr sz="2000" dirty="0">
                <a:solidFill>
                  <a:srgbClr val="073D60"/>
                </a:solidFill>
              </a:rPr>
              <a:t> w </a:t>
            </a:r>
            <a:r>
              <a:rPr sz="2000" b="1" dirty="0" err="1">
                <a:solidFill>
                  <a:srgbClr val="073D60"/>
                </a:solidFill>
              </a:rPr>
              <a:t>Olimpiadzie</a:t>
            </a:r>
            <a:r>
              <a:rPr sz="2000" b="1" dirty="0">
                <a:solidFill>
                  <a:srgbClr val="073D60"/>
                </a:solidFill>
              </a:rPr>
              <a:t> „</a:t>
            </a:r>
            <a:r>
              <a:rPr sz="2000" b="1" dirty="0" err="1">
                <a:solidFill>
                  <a:srgbClr val="073D60"/>
                </a:solidFill>
              </a:rPr>
              <a:t>Warto</a:t>
            </a:r>
            <a:r>
              <a:rPr sz="2000" b="1" dirty="0">
                <a:solidFill>
                  <a:srgbClr val="073D60"/>
                </a:solidFill>
              </a:rPr>
              <a:t> </a:t>
            </a:r>
            <a:r>
              <a:rPr sz="2000" b="1" dirty="0" err="1">
                <a:solidFill>
                  <a:srgbClr val="073D60"/>
                </a:solidFill>
              </a:rPr>
              <a:t>wiedzieć</a:t>
            </a:r>
            <a:r>
              <a:rPr sz="2000" b="1" dirty="0">
                <a:solidFill>
                  <a:srgbClr val="073D60"/>
                </a:solidFill>
              </a:rPr>
              <a:t> </a:t>
            </a:r>
            <a:r>
              <a:rPr sz="2000" b="1" dirty="0" err="1">
                <a:solidFill>
                  <a:srgbClr val="073D60"/>
                </a:solidFill>
              </a:rPr>
              <a:t>więcej</a:t>
            </a:r>
            <a:r>
              <a:rPr sz="2000" b="1" dirty="0">
                <a:solidFill>
                  <a:srgbClr val="073D60"/>
                </a:solidFill>
              </a:rPr>
              <a:t> </a:t>
            </a:r>
            <a:r>
              <a:rPr lang="pl-PL" sz="2000" b="1" dirty="0">
                <a:solidFill>
                  <a:srgbClr val="073D60"/>
                </a:solidFill>
              </a:rPr>
              <a:t>o</a:t>
            </a:r>
            <a:r>
              <a:rPr sz="2000" b="1" dirty="0">
                <a:solidFill>
                  <a:srgbClr val="073D60"/>
                </a:solidFill>
              </a:rPr>
              <a:t> </a:t>
            </a:r>
            <a:r>
              <a:rPr sz="2000" b="1" dirty="0" err="1">
                <a:solidFill>
                  <a:srgbClr val="073D60"/>
                </a:solidFill>
              </a:rPr>
              <a:t>ubezpieczeniach</a:t>
            </a:r>
            <a:r>
              <a:rPr sz="2000" b="1" dirty="0">
                <a:solidFill>
                  <a:srgbClr val="073D60"/>
                </a:solidFill>
              </a:rPr>
              <a:t> </a:t>
            </a:r>
            <a:r>
              <a:rPr sz="2000" b="1" dirty="0" err="1">
                <a:solidFill>
                  <a:srgbClr val="073D60"/>
                </a:solidFill>
              </a:rPr>
              <a:t>społecznych</a:t>
            </a:r>
            <a:r>
              <a:rPr sz="2000" b="1" dirty="0">
                <a:solidFill>
                  <a:srgbClr val="073D60"/>
                </a:solidFill>
              </a:rPr>
              <a:t>”</a:t>
            </a:r>
            <a:r>
              <a:rPr sz="2000" dirty="0">
                <a:solidFill>
                  <a:srgbClr val="073D60"/>
                </a:solidFill>
              </a:rPr>
              <a:t>. 
Od 2014 r. </a:t>
            </a:r>
            <a:r>
              <a:rPr sz="2000" dirty="0" err="1">
                <a:solidFill>
                  <a:srgbClr val="073D60"/>
                </a:solidFill>
              </a:rPr>
              <a:t>wzięło</a:t>
            </a:r>
            <a:r>
              <a:rPr sz="2000" dirty="0">
                <a:solidFill>
                  <a:srgbClr val="073D60"/>
                </a:solidFill>
              </a:rPr>
              <a:t> w </a:t>
            </a:r>
            <a:r>
              <a:rPr sz="2000" dirty="0" err="1">
                <a:solidFill>
                  <a:srgbClr val="073D60"/>
                </a:solidFill>
              </a:rPr>
              <a:t>niej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udział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lang="pl-PL" sz="2000" dirty="0">
                <a:solidFill>
                  <a:srgbClr val="073D60"/>
                </a:solidFill>
              </a:rPr>
              <a:t>blisko </a:t>
            </a:r>
            <a:r>
              <a:rPr lang="pl-PL" sz="2000" b="1" dirty="0">
                <a:solidFill>
                  <a:srgbClr val="073D60"/>
                </a:solidFill>
              </a:rPr>
              <a:t>350</a:t>
            </a:r>
            <a:r>
              <a:rPr sz="2000" b="1" dirty="0">
                <a:solidFill>
                  <a:srgbClr val="073D60"/>
                </a:solidFill>
              </a:rPr>
              <a:t> </a:t>
            </a:r>
            <a:r>
              <a:rPr sz="2000" b="1" dirty="0" err="1">
                <a:solidFill>
                  <a:srgbClr val="073D60"/>
                </a:solidFill>
              </a:rPr>
              <a:t>tys</a:t>
            </a:r>
            <a:r>
              <a:rPr sz="2000" b="1" dirty="0">
                <a:solidFill>
                  <a:srgbClr val="073D60"/>
                </a:solidFill>
              </a:rPr>
              <a:t>. </a:t>
            </a:r>
            <a:r>
              <a:rPr sz="2000" b="1" dirty="0" err="1">
                <a:solidFill>
                  <a:srgbClr val="073D60"/>
                </a:solidFill>
              </a:rPr>
              <a:t>uczniów</a:t>
            </a:r>
            <a:r>
              <a:rPr sz="2000" dirty="0">
                <a:solidFill>
                  <a:srgbClr val="073D60"/>
                </a:solidFill>
              </a:rPr>
              <a:t>. 
</a:t>
            </a:r>
            <a:r>
              <a:rPr sz="2000" dirty="0" err="1">
                <a:solidFill>
                  <a:srgbClr val="073D60"/>
                </a:solidFill>
              </a:rPr>
              <a:t>Laureaci</a:t>
            </a:r>
            <a:r>
              <a:rPr sz="2000" dirty="0">
                <a:solidFill>
                  <a:srgbClr val="073D60"/>
                </a:solidFill>
              </a:rPr>
              <a:t> i </a:t>
            </a:r>
            <a:r>
              <a:rPr sz="2000" dirty="0" err="1">
                <a:solidFill>
                  <a:srgbClr val="073D60"/>
                </a:solidFill>
              </a:rPr>
              <a:t>finaliści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są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zwolnieni</a:t>
            </a:r>
            <a:r>
              <a:rPr sz="2000" dirty="0">
                <a:solidFill>
                  <a:srgbClr val="073D60"/>
                </a:solidFill>
              </a:rPr>
              <a:t> z </a:t>
            </a:r>
            <a:r>
              <a:rPr sz="2000" dirty="0" err="1">
                <a:solidFill>
                  <a:srgbClr val="073D60"/>
                </a:solidFill>
              </a:rPr>
              <a:t>części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pisemne</a:t>
            </a:r>
            <a:r>
              <a:rPr lang="pl-PL" sz="2000" dirty="0">
                <a:solidFill>
                  <a:srgbClr val="073D60"/>
                </a:solidFill>
              </a:rPr>
              <a:t>go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egzaminu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zawodowego</a:t>
            </a:r>
            <a:r>
              <a:rPr sz="2000" dirty="0">
                <a:solidFill>
                  <a:srgbClr val="073D60"/>
                </a:solidFill>
              </a:rPr>
              <a:t> w </a:t>
            </a:r>
            <a:r>
              <a:rPr sz="2000" dirty="0" err="1">
                <a:solidFill>
                  <a:srgbClr val="073D60"/>
                </a:solidFill>
              </a:rPr>
              <a:t>zawodach</a:t>
            </a:r>
            <a:r>
              <a:rPr sz="2000" dirty="0">
                <a:solidFill>
                  <a:srgbClr val="073D60"/>
                </a:solidFill>
              </a:rPr>
              <a:t>:</a:t>
            </a:r>
            <a:r>
              <a:rPr lang="pl-PL"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technik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ekonomista</a:t>
            </a:r>
            <a:r>
              <a:rPr lang="pl-PL" sz="2000" dirty="0">
                <a:solidFill>
                  <a:srgbClr val="073D60"/>
                </a:solidFill>
              </a:rPr>
              <a:t> i </a:t>
            </a:r>
            <a:r>
              <a:rPr sz="2000" dirty="0" err="1">
                <a:solidFill>
                  <a:srgbClr val="073D60"/>
                </a:solidFill>
              </a:rPr>
              <a:t>technik</a:t>
            </a:r>
            <a:r>
              <a:rPr sz="2000" dirty="0">
                <a:solidFill>
                  <a:srgbClr val="073D60"/>
                </a:solidFill>
              </a:rPr>
              <a:t> </a:t>
            </a:r>
            <a:r>
              <a:rPr sz="2000" dirty="0" err="1">
                <a:solidFill>
                  <a:srgbClr val="073D60"/>
                </a:solidFill>
              </a:rPr>
              <a:t>rachunkowości</a:t>
            </a:r>
            <a:r>
              <a:rPr sz="2000" dirty="0">
                <a:solidFill>
                  <a:srgbClr val="073D60"/>
                </a:solidFill>
              </a:rPr>
              <a:t> (</a:t>
            </a:r>
            <a:r>
              <a:rPr sz="2000" dirty="0" err="1">
                <a:solidFill>
                  <a:srgbClr val="073D60"/>
                </a:solidFill>
              </a:rPr>
              <a:t>kwalifikacja</a:t>
            </a:r>
            <a:r>
              <a:rPr sz="2000" dirty="0">
                <a:solidFill>
                  <a:srgbClr val="073D60"/>
                </a:solidFill>
              </a:rPr>
              <a:t> EKA.04 i EKA.05).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6B107A6-69AD-40B6-2B5A-EFE162665D85}"/>
              </a:ext>
            </a:extLst>
          </p:cNvPr>
          <p:cNvSpPr/>
          <p:nvPr/>
        </p:nvSpPr>
        <p:spPr>
          <a:xfrm>
            <a:off x="5514046" y="2936720"/>
            <a:ext cx="5216243" cy="3516628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000" dirty="0">
                <a:solidFill>
                  <a:srgbClr val="073D60"/>
                </a:solidFill>
              </a:rPr>
              <a:t>Laureaci (I, II i III miejsce) oraz finaliści Olimpiady otrzymują atrakcyjne nagrody rzeczowe. </a:t>
            </a:r>
          </a:p>
          <a:p>
            <a:pPr>
              <a:spcAft>
                <a:spcPts val="1200"/>
              </a:spcAft>
            </a:pPr>
            <a:r>
              <a:rPr lang="pl-PL" sz="2000" dirty="0">
                <a:solidFill>
                  <a:srgbClr val="073D60"/>
                </a:solidFill>
              </a:rPr>
              <a:t>To również szansa na zdobycie </a:t>
            </a:r>
            <a:r>
              <a:rPr lang="pl-PL" sz="2000" dirty="0" err="1">
                <a:solidFill>
                  <a:srgbClr val="073D60"/>
                </a:solidFill>
              </a:rPr>
              <a:t>indekstów</a:t>
            </a:r>
            <a:r>
              <a:rPr lang="pl-PL" sz="2000" dirty="0">
                <a:solidFill>
                  <a:srgbClr val="073D60"/>
                </a:solidFill>
              </a:rPr>
              <a:t> od uczelni, które z nami współpracują – na kierunki związane z tematyką ubezpieczeń społecznych. </a:t>
            </a:r>
          </a:p>
          <a:p>
            <a:pPr>
              <a:spcAft>
                <a:spcPts val="1200"/>
              </a:spcAft>
            </a:pPr>
            <a:r>
              <a:rPr lang="pl-PL" sz="2000" dirty="0">
                <a:solidFill>
                  <a:srgbClr val="073D60"/>
                </a:solidFill>
              </a:rPr>
              <a:t>Nagrody otrzymują również szkoły zwycięzców oraz ich nauczyciele prowadzący.</a:t>
            </a:r>
          </a:p>
        </p:txBody>
      </p:sp>
    </p:spTree>
    <p:extLst>
      <p:ext uri="{BB962C8B-B14F-4D97-AF65-F5344CB8AC3E}">
        <p14:creationId xmlns:p14="http://schemas.microsoft.com/office/powerpoint/2010/main" val="40867061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6866</TotalTime>
  <Words>557</Words>
  <Application>Microsoft Office PowerPoint</Application>
  <PresentationFormat>Panoramiczny</PresentationFormat>
  <Paragraphs>57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Raszewski, Maciej</dc:creator>
  <cp:lastModifiedBy>Obrębska, Katarzyna</cp:lastModifiedBy>
  <cp:revision>9</cp:revision>
  <dcterms:created xsi:type="dcterms:W3CDTF">2026-07-09T04:45:31Z</dcterms:created>
  <dcterms:modified xsi:type="dcterms:W3CDTF">2026-07-17T10:11:57Z</dcterms:modified>
</cp:coreProperties>
</file>