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0" r:id="rId18"/>
    <p:sldId id="271" r:id="rId19"/>
    <p:sldId id="272" r:id="rId20"/>
    <p:sldId id="273" r:id="rId21"/>
  </p:sldIdLst>
  <p:sldSz cx="10439400" cy="7385050"/>
  <p:notesSz cx="10439400" cy="738505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Ubuntu" pitchFamily="34" charset="0"/>
      <p:regular r:id="rId27"/>
      <p:bold r:id="rId28"/>
      <p:italic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EB4"/>
    <a:srgbClr val="00993F"/>
    <a:srgbClr val="769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998" autoAdjust="0"/>
    <p:restoredTop sz="94652" autoAdjust="0"/>
  </p:normalViewPr>
  <p:slideViewPr>
    <p:cSldViewPr>
      <p:cViewPr>
        <p:scale>
          <a:sx n="140" d="100"/>
          <a:sy n="140" d="100"/>
        </p:scale>
        <p:origin x="-2052" y="-2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24375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913438" y="0"/>
            <a:ext cx="4522787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BC64B-6438-42E6-B843-E1CA480066D1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54038"/>
            <a:ext cx="3914775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44575" y="3508375"/>
            <a:ext cx="8350250" cy="3322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7015163"/>
            <a:ext cx="4524375" cy="368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913438" y="7015163"/>
            <a:ext cx="4522787" cy="368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5F9A8-B41F-4CC8-A0AD-B59D007C13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13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5F9A8-B41F-4CC8-A0AD-B59D007C138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42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289365"/>
            <a:ext cx="88788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135628"/>
            <a:ext cx="731202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D7C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D7C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98561"/>
            <a:ext cx="454390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98561"/>
            <a:ext cx="454390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F4D7C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593496"/>
            <a:ext cx="85712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F4D7C"/>
                </a:solidFill>
                <a:latin typeface="Ubuntu-Medium"/>
                <a:cs typeface="Ubuntu-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894" y="1910324"/>
            <a:ext cx="523621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Ubuntu-Medium"/>
                <a:cs typeface="Ubuntu-Medium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6868096"/>
            <a:ext cx="33426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Ubuntu" panose="020B0504030602030204" pitchFamily="34" charset="0"/>
          <a:ea typeface="+mj-ea"/>
          <a:cs typeface="+mj-cs"/>
        </a:defRPr>
      </a:lvl1pPr>
    </p:titleStyle>
    <p:bodyStyle>
      <a:lvl1pPr marL="0">
        <a:defRPr>
          <a:latin typeface="Ubuntu" panose="020B050403060203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5780201" cy="1237518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4560"/>
              </a:lnSpc>
              <a:spcBef>
                <a:spcPts val="450"/>
              </a:spcBef>
            </a:pPr>
            <a:r>
              <a:rPr spc="-25" dirty="0">
                <a:solidFill>
                  <a:srgbClr val="2A6EB4"/>
                </a:solidFill>
                <a:latin typeface="Ubuntu" panose="020B0504030602030204" pitchFamily="34" charset="0"/>
              </a:rPr>
              <a:t>Lekcja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2: </a:t>
            </a:r>
            <a:r>
              <a:rPr sz="3800" spc="-25" dirty="0">
                <a:solidFill>
                  <a:srgbClr val="2A6EB4"/>
                </a:solidFill>
                <a:latin typeface="Ubuntu" panose="020B0504030602030204" pitchFamily="34" charset="0"/>
              </a:rPr>
              <a:t>Co </a:t>
            </a:r>
            <a:r>
              <a:rPr sz="3800" dirty="0">
                <a:solidFill>
                  <a:srgbClr val="2A6EB4"/>
                </a:solidFill>
                <a:latin typeface="Ubuntu" panose="020B0504030602030204" pitchFamily="34" charset="0"/>
              </a:rPr>
              <a:t>Ci się</a:t>
            </a:r>
            <a:r>
              <a:rPr sz="3800" spc="-4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800" dirty="0">
                <a:solidFill>
                  <a:srgbClr val="2A6EB4"/>
                </a:solidFill>
                <a:latin typeface="Ubuntu" panose="020B0504030602030204" pitchFamily="34" charset="0"/>
              </a:rPr>
              <a:t>należy,  kiedy płacisz</a:t>
            </a:r>
            <a:r>
              <a:rPr sz="3800" spc="-2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800" dirty="0">
                <a:solidFill>
                  <a:srgbClr val="2A6EB4"/>
                </a:solidFill>
                <a:latin typeface="Ubuntu" panose="020B0504030602030204" pitchFamily="34" charset="0"/>
              </a:rPr>
              <a:t>składki</a:t>
            </a:r>
            <a:endParaRPr sz="3800" dirty="0">
              <a:latin typeface="Ubuntu" panose="020B0504030602030204" pitchFamily="34" charset="0"/>
            </a:endParaRPr>
          </a:p>
        </p:txBody>
      </p:sp>
      <p:sp>
        <p:nvSpPr>
          <p:cNvPr id="21" name="object 21" descr="Rysunek. Mężczyzna wybiera z półek sklepowych karty z&#10;nazwami świadczeń i wkłada je do wózka sklepowego,&#10;który pcha przed sobą."/>
          <p:cNvSpPr/>
          <p:nvPr/>
        </p:nvSpPr>
        <p:spPr>
          <a:xfrm>
            <a:off x="5993724" y="2382080"/>
            <a:ext cx="3546198" cy="37748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 rot="18060000">
            <a:off x="6112161" y="2790035"/>
            <a:ext cx="391532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75" dirty="0">
                <a:latin typeface="Comic Sans MS"/>
                <a:cs typeface="Comic Sans MS"/>
              </a:rPr>
              <a:t>zas</a:t>
            </a:r>
            <a:r>
              <a:rPr sz="1125" spc="67" baseline="3703" dirty="0">
                <a:latin typeface="Comic Sans MS"/>
                <a:cs typeface="Comic Sans MS"/>
              </a:rPr>
              <a:t>iłe</a:t>
            </a:r>
            <a:r>
              <a:rPr sz="1125" spc="157" baseline="3703" dirty="0">
                <a:latin typeface="Comic Sans MS"/>
                <a:cs typeface="Comic Sans MS"/>
              </a:rPr>
              <a:t>k</a:t>
            </a:r>
            <a:endParaRPr sz="1125" baseline="3703" dirty="0">
              <a:latin typeface="Comic Sans MS"/>
              <a:cs typeface="Comic Sans MS"/>
            </a:endParaRPr>
          </a:p>
        </p:txBody>
      </p:sp>
      <p:sp>
        <p:nvSpPr>
          <p:cNvPr id="23" name="object 23"/>
          <p:cNvSpPr txBox="1"/>
          <p:nvPr/>
        </p:nvSpPr>
        <p:spPr>
          <a:xfrm rot="18060000">
            <a:off x="6118197" y="2834371"/>
            <a:ext cx="604647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5"/>
              </a:lnSpc>
            </a:pPr>
            <a:r>
              <a:rPr sz="750" spc="80" dirty="0">
                <a:latin typeface="Comic Sans MS"/>
                <a:cs typeface="Comic Sans MS"/>
              </a:rPr>
              <a:t>cho</a:t>
            </a:r>
            <a:r>
              <a:rPr sz="1125" spc="127" baseline="3703" dirty="0">
                <a:latin typeface="Comic Sans MS"/>
                <a:cs typeface="Comic Sans MS"/>
              </a:rPr>
              <a:t>robow</a:t>
            </a:r>
            <a:r>
              <a:rPr sz="1125" spc="150" baseline="3703" dirty="0">
                <a:latin typeface="Comic Sans MS"/>
                <a:cs typeface="Comic Sans MS"/>
              </a:rPr>
              <a:t>y</a:t>
            </a:r>
            <a:endParaRPr sz="1125" baseline="3703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 txBox="1"/>
          <p:nvPr/>
        </p:nvSpPr>
        <p:spPr>
          <a:xfrm rot="18060000">
            <a:off x="7226051" y="3495569"/>
            <a:ext cx="34486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35" dirty="0">
                <a:latin typeface="Comic Sans MS"/>
                <a:cs typeface="Comic Sans MS"/>
              </a:rPr>
              <a:t>zasi</a:t>
            </a:r>
            <a:r>
              <a:rPr sz="1050" spc="44" baseline="3968" dirty="0">
                <a:latin typeface="Comic Sans MS"/>
                <a:cs typeface="Comic Sans MS"/>
              </a:rPr>
              <a:t>łe</a:t>
            </a:r>
            <a:r>
              <a:rPr sz="1050" spc="104" baseline="3968" dirty="0">
                <a:latin typeface="Comic Sans MS"/>
                <a:cs typeface="Comic Sans MS"/>
              </a:rPr>
              <a:t>k</a:t>
            </a:r>
            <a:endParaRPr sz="1050" baseline="3968" dirty="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 rot="18060000">
            <a:off x="7176695" y="3534411"/>
            <a:ext cx="641734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55" dirty="0">
                <a:latin typeface="Comic Sans MS"/>
                <a:cs typeface="Comic Sans MS"/>
              </a:rPr>
              <a:t>mac</a:t>
            </a:r>
            <a:r>
              <a:rPr sz="1050" spc="60" baseline="3968" dirty="0">
                <a:latin typeface="Comic Sans MS"/>
                <a:cs typeface="Comic Sans MS"/>
              </a:rPr>
              <a:t>ierzyńsk</a:t>
            </a:r>
            <a:r>
              <a:rPr sz="1050" spc="52" baseline="7936" dirty="0">
                <a:latin typeface="Comic Sans MS"/>
                <a:cs typeface="Comic Sans MS"/>
              </a:rPr>
              <a:t>i</a:t>
            </a:r>
            <a:endParaRPr sz="1050" baseline="7936" dirty="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 rot="18060000">
            <a:off x="6707902" y="4251437"/>
            <a:ext cx="344861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35" dirty="0">
                <a:latin typeface="Comic Sans MS"/>
                <a:cs typeface="Comic Sans MS"/>
              </a:rPr>
              <a:t>zasi</a:t>
            </a:r>
            <a:r>
              <a:rPr sz="1050" spc="44" baseline="3968" dirty="0">
                <a:latin typeface="Comic Sans MS"/>
                <a:cs typeface="Comic Sans MS"/>
              </a:rPr>
              <a:t>łe</a:t>
            </a:r>
            <a:r>
              <a:rPr sz="1050" spc="104" baseline="3968" dirty="0">
                <a:latin typeface="Comic Sans MS"/>
                <a:cs typeface="Comic Sans MS"/>
              </a:rPr>
              <a:t>k</a:t>
            </a:r>
            <a:endParaRPr sz="1050" baseline="3968" dirty="0"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 rot="18060000">
            <a:off x="6807366" y="4496836"/>
            <a:ext cx="105497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65" dirty="0">
                <a:latin typeface="Comic Sans MS"/>
                <a:cs typeface="Comic Sans MS"/>
              </a:rPr>
              <a:t>o</a:t>
            </a:r>
            <a:endParaRPr sz="700" dirty="0"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 rot="18060000">
            <a:off x="6749594" y="4266240"/>
            <a:ext cx="48748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40" dirty="0">
                <a:latin typeface="Comic Sans MS"/>
                <a:cs typeface="Comic Sans MS"/>
              </a:rPr>
              <a:t>piek</a:t>
            </a:r>
            <a:r>
              <a:rPr sz="1050" spc="67" baseline="3968" dirty="0">
                <a:latin typeface="Comic Sans MS"/>
                <a:cs typeface="Comic Sans MS"/>
              </a:rPr>
              <a:t>uńcz</a:t>
            </a:r>
            <a:r>
              <a:rPr sz="1050" spc="97" baseline="3968" dirty="0">
                <a:latin typeface="Comic Sans MS"/>
                <a:cs typeface="Comic Sans MS"/>
              </a:rPr>
              <a:t>y</a:t>
            </a:r>
            <a:endParaRPr sz="1050" baseline="3968" dirty="0"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 rot="17040000">
            <a:off x="7526490" y="4206591"/>
            <a:ext cx="317906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spc="60" dirty="0">
                <a:latin typeface="Comic Sans MS"/>
                <a:cs typeface="Comic Sans MS"/>
              </a:rPr>
              <a:t>zasiłe</a:t>
            </a:r>
            <a:r>
              <a:rPr sz="600" spc="90" dirty="0">
                <a:latin typeface="Comic Sans MS"/>
                <a:cs typeface="Comic Sans MS"/>
              </a:rPr>
              <a:t>k</a:t>
            </a:r>
            <a:endParaRPr sz="600" dirty="0"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 rot="17040000">
            <a:off x="7533194" y="4214958"/>
            <a:ext cx="500671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spc="70" dirty="0">
                <a:latin typeface="Comic Sans MS"/>
                <a:cs typeface="Comic Sans MS"/>
              </a:rPr>
              <a:t>opiekuń</a:t>
            </a:r>
            <a:r>
              <a:rPr sz="900" spc="112" baseline="4629" dirty="0">
                <a:latin typeface="Comic Sans MS"/>
                <a:cs typeface="Comic Sans MS"/>
              </a:rPr>
              <a:t>cz</a:t>
            </a:r>
            <a:r>
              <a:rPr sz="900" spc="127" baseline="4629" dirty="0">
                <a:latin typeface="Comic Sans MS"/>
                <a:cs typeface="Comic Sans MS"/>
              </a:rPr>
              <a:t>y</a:t>
            </a:r>
            <a:endParaRPr sz="900" baseline="4629" dirty="0"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 rot="18060000">
            <a:off x="8368887" y="3533490"/>
            <a:ext cx="28394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45" dirty="0">
                <a:latin typeface="Comic Sans MS"/>
                <a:cs typeface="Comic Sans MS"/>
              </a:rPr>
              <a:t>rent</a:t>
            </a:r>
            <a:r>
              <a:rPr sz="1050" spc="97" baseline="3968" dirty="0">
                <a:latin typeface="Comic Sans MS"/>
                <a:cs typeface="Comic Sans MS"/>
              </a:rPr>
              <a:t>a</a:t>
            </a:r>
            <a:endParaRPr sz="1050" baseline="3968" dirty="0">
              <a:latin typeface="Comic Sans MS"/>
              <a:cs typeface="Comic Sans MS"/>
            </a:endParaRPr>
          </a:p>
        </p:txBody>
      </p:sp>
      <p:sp>
        <p:nvSpPr>
          <p:cNvPr id="32" name="object 32"/>
          <p:cNvSpPr txBox="1"/>
          <p:nvPr/>
        </p:nvSpPr>
        <p:spPr>
          <a:xfrm rot="18060000">
            <a:off x="8335951" y="3572453"/>
            <a:ext cx="548172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0"/>
              </a:lnSpc>
            </a:pPr>
            <a:r>
              <a:rPr sz="700" spc="50" dirty="0">
                <a:latin typeface="Comic Sans MS"/>
                <a:cs typeface="Comic Sans MS"/>
              </a:rPr>
              <a:t>wypa</a:t>
            </a:r>
            <a:r>
              <a:rPr sz="1050" spc="82" baseline="3968" dirty="0">
                <a:latin typeface="Comic Sans MS"/>
                <a:cs typeface="Comic Sans MS"/>
              </a:rPr>
              <a:t>dkow</a:t>
            </a:r>
            <a:r>
              <a:rPr sz="1050" spc="97" baseline="3968" dirty="0">
                <a:latin typeface="Comic Sans MS"/>
                <a:cs typeface="Comic Sans MS"/>
              </a:rPr>
              <a:t>a</a:t>
            </a:r>
            <a:endParaRPr sz="1050" baseline="3968" dirty="0">
              <a:latin typeface="Comic Sans MS"/>
              <a:cs typeface="Comic Sans MS"/>
            </a:endParaRPr>
          </a:p>
        </p:txBody>
      </p:sp>
      <p:sp>
        <p:nvSpPr>
          <p:cNvPr id="33" name="object 33"/>
          <p:cNvSpPr txBox="1"/>
          <p:nvPr/>
        </p:nvSpPr>
        <p:spPr>
          <a:xfrm rot="18060000">
            <a:off x="8840515" y="2843902"/>
            <a:ext cx="513671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5"/>
              </a:lnSpc>
            </a:pPr>
            <a:r>
              <a:rPr sz="550" spc="50" dirty="0">
                <a:latin typeface="Comic Sans MS"/>
                <a:cs typeface="Comic Sans MS"/>
              </a:rPr>
              <a:t>jedno</a:t>
            </a:r>
            <a:r>
              <a:rPr sz="825" spc="82" baseline="5050" dirty="0">
                <a:latin typeface="Comic Sans MS"/>
                <a:cs typeface="Comic Sans MS"/>
              </a:rPr>
              <a:t>razow</a:t>
            </a:r>
            <a:r>
              <a:rPr sz="825" spc="104" baseline="5050" dirty="0">
                <a:latin typeface="Comic Sans MS"/>
                <a:cs typeface="Comic Sans MS"/>
              </a:rPr>
              <a:t>e</a:t>
            </a:r>
            <a:endParaRPr sz="825" baseline="5050" dirty="0">
              <a:latin typeface="Comic Sans MS"/>
              <a:cs typeface="Comic Sans MS"/>
            </a:endParaRPr>
          </a:p>
        </p:txBody>
      </p:sp>
      <p:sp>
        <p:nvSpPr>
          <p:cNvPr id="34" name="object 34"/>
          <p:cNvSpPr txBox="1"/>
          <p:nvPr/>
        </p:nvSpPr>
        <p:spPr>
          <a:xfrm rot="18060000">
            <a:off x="8879277" y="2875656"/>
            <a:ext cx="598045" cy="7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65"/>
              </a:lnSpc>
            </a:pPr>
            <a:r>
              <a:rPr sz="550" spc="50" dirty="0">
                <a:latin typeface="Comic Sans MS"/>
                <a:cs typeface="Comic Sans MS"/>
              </a:rPr>
              <a:t>odsz</a:t>
            </a:r>
            <a:r>
              <a:rPr sz="825" spc="75" baseline="5050" dirty="0">
                <a:latin typeface="Comic Sans MS"/>
                <a:cs typeface="Comic Sans MS"/>
              </a:rPr>
              <a:t>kodowani</a:t>
            </a:r>
            <a:r>
              <a:rPr sz="825" spc="104" baseline="5050" dirty="0">
                <a:latin typeface="Comic Sans MS"/>
                <a:cs typeface="Comic Sans MS"/>
              </a:rPr>
              <a:t>e</a:t>
            </a:r>
            <a:endParaRPr sz="825" baseline="5050" dirty="0"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 rot="18000000">
            <a:off x="7140333" y="2802413"/>
            <a:ext cx="542696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spc="75" dirty="0">
                <a:latin typeface="Comic Sans MS"/>
                <a:cs typeface="Comic Sans MS"/>
              </a:rPr>
              <a:t>świ</a:t>
            </a:r>
            <a:r>
              <a:rPr sz="600" spc="85" dirty="0">
                <a:latin typeface="Comic Sans MS"/>
                <a:cs typeface="Comic Sans MS"/>
              </a:rPr>
              <a:t>a</a:t>
            </a:r>
            <a:r>
              <a:rPr sz="600" spc="90" dirty="0">
                <a:latin typeface="Comic Sans MS"/>
                <a:cs typeface="Comic Sans MS"/>
              </a:rPr>
              <a:t>d</a:t>
            </a:r>
            <a:r>
              <a:rPr sz="600" spc="85" dirty="0">
                <a:latin typeface="Comic Sans MS"/>
                <a:cs typeface="Comic Sans MS"/>
              </a:rPr>
              <a:t>c</a:t>
            </a:r>
            <a:r>
              <a:rPr sz="600" spc="70" dirty="0">
                <a:latin typeface="Comic Sans MS"/>
                <a:cs typeface="Comic Sans MS"/>
              </a:rPr>
              <a:t>zeni</a:t>
            </a:r>
            <a:r>
              <a:rPr sz="600" spc="90" dirty="0">
                <a:latin typeface="Comic Sans MS"/>
                <a:cs typeface="Comic Sans MS"/>
              </a:rPr>
              <a:t>e</a:t>
            </a:r>
            <a:endParaRPr sz="600" dirty="0"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 rot="18000000">
            <a:off x="7157556" y="2838508"/>
            <a:ext cx="691230" cy="8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40"/>
              </a:lnSpc>
            </a:pPr>
            <a:r>
              <a:rPr sz="600" spc="80" dirty="0">
                <a:latin typeface="Comic Sans MS"/>
                <a:cs typeface="Comic Sans MS"/>
              </a:rPr>
              <a:t>re</a:t>
            </a:r>
            <a:r>
              <a:rPr sz="600" spc="90" dirty="0">
                <a:latin typeface="Comic Sans MS"/>
                <a:cs typeface="Comic Sans MS"/>
              </a:rPr>
              <a:t>ha</a:t>
            </a:r>
            <a:r>
              <a:rPr sz="600" spc="55" dirty="0">
                <a:latin typeface="Comic Sans MS"/>
                <a:cs typeface="Comic Sans MS"/>
              </a:rPr>
              <a:t>bilit</a:t>
            </a:r>
            <a:r>
              <a:rPr sz="600" spc="85" dirty="0">
                <a:latin typeface="Comic Sans MS"/>
                <a:cs typeface="Comic Sans MS"/>
              </a:rPr>
              <a:t>ac</a:t>
            </a:r>
            <a:r>
              <a:rPr sz="600" spc="75" dirty="0">
                <a:latin typeface="Comic Sans MS"/>
                <a:cs typeface="Comic Sans MS"/>
              </a:rPr>
              <a:t>yjn</a:t>
            </a:r>
            <a:r>
              <a:rPr sz="600" spc="90" dirty="0">
                <a:latin typeface="Comic Sans MS"/>
                <a:cs typeface="Comic Sans MS"/>
              </a:rPr>
              <a:t>e</a:t>
            </a:r>
            <a:endParaRPr sz="600" dirty="0">
              <a:latin typeface="Comic Sans MS"/>
              <a:cs typeface="Comic Sans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00005" y="2739929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900005" y="3228929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900005" y="371792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900005" y="4587929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1217391" y="2667115"/>
            <a:ext cx="3851910" cy="255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System ubezpieczeń</a:t>
            </a:r>
            <a:r>
              <a:rPr sz="2000" spc="-4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społecznych</a:t>
            </a:r>
            <a:endParaRPr sz="20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000" dirty="0">
                <a:solidFill>
                  <a:srgbClr val="2A6EB4"/>
                </a:solidFill>
                <a:latin typeface="Ubuntu"/>
                <a:cs typeface="Ubuntu"/>
              </a:rPr>
              <a:t>Praca </a:t>
            </a:r>
            <a:r>
              <a:rPr sz="2000" spc="-10" dirty="0">
                <a:solidFill>
                  <a:srgbClr val="2A6EB4"/>
                </a:solidFill>
                <a:latin typeface="Ubuntu"/>
                <a:cs typeface="Ubuntu"/>
              </a:rPr>
              <a:t>zarobkowa </a:t>
            </a:r>
            <a:r>
              <a:rPr sz="2000" dirty="0">
                <a:solidFill>
                  <a:srgbClr val="2A6EB4"/>
                </a:solidFill>
                <a:latin typeface="Ubuntu"/>
                <a:cs typeface="Ubuntu"/>
              </a:rPr>
              <a:t>a</a:t>
            </a:r>
            <a:r>
              <a:rPr sz="2000" spc="-6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ubezpieczenia</a:t>
            </a:r>
            <a:endParaRPr sz="2000" dirty="0">
              <a:latin typeface="Ubuntu"/>
              <a:cs typeface="Ubuntu"/>
            </a:endParaRPr>
          </a:p>
          <a:p>
            <a:pPr marL="12700" marR="567055" indent="-635">
              <a:lnSpc>
                <a:spcPct val="125000"/>
              </a:lnSpc>
              <a:spcBef>
                <a:spcPts val="850"/>
              </a:spcBef>
            </a:pP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Świadczenia </a:t>
            </a:r>
            <a:r>
              <a:rPr sz="2000" dirty="0">
                <a:solidFill>
                  <a:srgbClr val="2A6EB4"/>
                </a:solidFill>
                <a:latin typeface="Ubuntu"/>
                <a:cs typeface="Ubuntu"/>
              </a:rPr>
              <a:t>z</a:t>
            </a:r>
            <a:r>
              <a:rPr sz="2000" spc="-5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ubezpieczenia  chorobowego</a:t>
            </a:r>
            <a:endParaRPr sz="2000" dirty="0">
              <a:latin typeface="Ubuntu"/>
              <a:cs typeface="Ubuntu"/>
            </a:endParaRPr>
          </a:p>
          <a:p>
            <a:pPr marL="12700" marR="567055" indent="-635">
              <a:lnSpc>
                <a:spcPct val="125000"/>
              </a:lnSpc>
              <a:spcBef>
                <a:spcPts val="850"/>
              </a:spcBef>
            </a:pP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Świadczenia </a:t>
            </a:r>
            <a:r>
              <a:rPr sz="2000" dirty="0">
                <a:solidFill>
                  <a:srgbClr val="2A6EB4"/>
                </a:solidFill>
                <a:latin typeface="Ubuntu"/>
                <a:cs typeface="Ubuntu"/>
              </a:rPr>
              <a:t>z</a:t>
            </a:r>
            <a:r>
              <a:rPr sz="2000" spc="-5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spc="-5" dirty="0">
                <a:solidFill>
                  <a:srgbClr val="2A6EB4"/>
                </a:solidFill>
                <a:latin typeface="Ubuntu"/>
                <a:cs typeface="Ubuntu"/>
              </a:rPr>
              <a:t>ubezpieczenia  wypadkowego</a:t>
            </a:r>
            <a:endParaRPr sz="2000" dirty="0">
              <a:latin typeface="Ubuntu"/>
              <a:cs typeface="Ubuntu"/>
            </a:endParaRP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379434"/>
            <a:ext cx="2082392" cy="470317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6435724"/>
            <a:ext cx="3624552" cy="53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5379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Świadczenie</a:t>
            </a:r>
            <a:r>
              <a:rPr spc="-2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rehabilitacyjne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7299" y="2385725"/>
            <a:ext cx="504698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Ubuntu"/>
                <a:cs typeface="Ubuntu"/>
              </a:rPr>
              <a:t>Abyś </a:t>
            </a:r>
            <a:r>
              <a:rPr sz="2400" dirty="0">
                <a:latin typeface="Ubuntu"/>
                <a:cs typeface="Ubuntu"/>
              </a:rPr>
              <a:t>mógł </a:t>
            </a:r>
            <a:r>
              <a:rPr sz="2400" spc="-10" dirty="0">
                <a:latin typeface="Ubuntu"/>
                <a:cs typeface="Ubuntu"/>
              </a:rPr>
              <a:t>skorzystać</a:t>
            </a:r>
            <a:endParaRPr sz="2400" dirty="0">
              <a:latin typeface="Ubuntu"/>
              <a:cs typeface="Ubuntu"/>
            </a:endParaRPr>
          </a:p>
          <a:p>
            <a:pPr marL="12700" marR="5080">
              <a:lnSpc>
                <a:spcPct val="100000"/>
              </a:lnSpc>
            </a:pPr>
            <a:r>
              <a:rPr sz="2400" spc="-25" dirty="0">
                <a:latin typeface="Ubuntu"/>
                <a:cs typeface="Ubuntu"/>
              </a:rPr>
              <a:t>ze </a:t>
            </a:r>
            <a:r>
              <a:rPr sz="2400" spc="-5" dirty="0">
                <a:latin typeface="Ubuntu"/>
                <a:cs typeface="Ubuntu"/>
              </a:rPr>
              <a:t>świadczenia</a:t>
            </a:r>
            <a:r>
              <a:rPr sz="2400" spc="-4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rehabilitacyjnego,  lekarz </a:t>
            </a:r>
            <a:r>
              <a:rPr sz="2400" spc="-10" dirty="0">
                <a:latin typeface="Ubuntu"/>
                <a:cs typeface="Ubuntu"/>
              </a:rPr>
              <a:t>orzecznik </a:t>
            </a:r>
            <a:r>
              <a:rPr sz="2400" spc="-15" dirty="0">
                <a:latin typeface="Ubuntu"/>
                <a:cs typeface="Ubuntu"/>
              </a:rPr>
              <a:t>ZUS </a:t>
            </a:r>
            <a:r>
              <a:rPr sz="2400" dirty="0" err="1">
                <a:latin typeface="Ubuntu"/>
                <a:cs typeface="Ubuntu"/>
              </a:rPr>
              <a:t>musi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5" dirty="0" err="1">
                <a:latin typeface="Ubuntu"/>
                <a:cs typeface="Ubuntu"/>
              </a:rPr>
              <a:t>wydać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Ci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b="1" spc="-10" dirty="0" err="1">
                <a:solidFill>
                  <a:srgbClr val="2A6EB4"/>
                </a:solidFill>
                <a:latin typeface="Ubuntu"/>
                <a:cs typeface="Ubuntu"/>
              </a:rPr>
              <a:t>orzeczenie</a:t>
            </a:r>
            <a:r>
              <a:rPr sz="2400" b="1" spc="-1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o</a:t>
            </a:r>
            <a:r>
              <a:rPr sz="2400" b="1" spc="-1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niezdolności</a:t>
            </a:r>
            <a:endParaRPr sz="2400" dirty="0">
              <a:solidFill>
                <a:srgbClr val="2A6EB4"/>
              </a:solidFill>
              <a:latin typeface="Ubuntu"/>
              <a:cs typeface="Ubuntu"/>
            </a:endParaRPr>
          </a:p>
          <a:p>
            <a:pPr marL="12700" marR="334645">
              <a:lnSpc>
                <a:spcPct val="100000"/>
              </a:lnSpc>
            </a:pP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do 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pracy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na 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okres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nie</a:t>
            </a:r>
            <a:r>
              <a:rPr sz="2400" b="1" spc="-5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dłuższy  niż 12</a:t>
            </a:r>
            <a:r>
              <a:rPr sz="2400" b="1" spc="-1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miesięcy</a:t>
            </a:r>
            <a:r>
              <a:rPr sz="2400" dirty="0">
                <a:latin typeface="Ubuntu"/>
                <a:cs typeface="Ubuntu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5090045"/>
            <a:ext cx="504698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>
                <a:latin typeface="Ubuntu"/>
                <a:cs typeface="Ubuntu"/>
              </a:rPr>
              <a:t>Jeżeli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lang="pl-PL" sz="2400" spc="-10" dirty="0">
                <a:latin typeface="Ubuntu"/>
                <a:cs typeface="Ubuntu"/>
              </a:rPr>
              <a:t>lekarz orzecznik </a:t>
            </a:r>
            <a:r>
              <a:rPr sz="2400" dirty="0" err="1">
                <a:latin typeface="Ubuntu"/>
                <a:cs typeface="Ubuntu"/>
              </a:rPr>
              <a:t>stwierdzi</a:t>
            </a:r>
            <a:r>
              <a:rPr sz="2400" dirty="0">
                <a:latin typeface="Ubuntu"/>
                <a:cs typeface="Ubuntu"/>
              </a:rPr>
              <a:t>, </a:t>
            </a:r>
            <a:r>
              <a:rPr sz="2400" spc="-25" dirty="0">
                <a:latin typeface="Ubuntu"/>
                <a:cs typeface="Ubuntu"/>
              </a:rPr>
              <a:t>że </a:t>
            </a:r>
            <a:r>
              <a:rPr sz="2400" spc="-5" dirty="0" err="1">
                <a:latin typeface="Ubuntu"/>
                <a:cs typeface="Ubuntu"/>
              </a:rPr>
              <a:t>jesteś</a:t>
            </a:r>
            <a:r>
              <a:rPr sz="2400" spc="10" dirty="0">
                <a:latin typeface="Ubuntu"/>
                <a:cs typeface="Ubuntu"/>
              </a:rPr>
              <a:t> </a:t>
            </a:r>
            <a:r>
              <a:rPr sz="2400" spc="-20" dirty="0" err="1">
                <a:latin typeface="Ubuntu"/>
                <a:cs typeface="Ubuntu"/>
              </a:rPr>
              <a:t>zdolny</a:t>
            </a:r>
            <a:r>
              <a:rPr lang="pl-PL" sz="2400" spc="-2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do pracy, a </a:t>
            </a:r>
            <a:r>
              <a:rPr sz="2400" spc="-30" dirty="0">
                <a:latin typeface="Ubuntu"/>
                <a:cs typeface="Ubuntu"/>
              </a:rPr>
              <a:t>Ty </a:t>
            </a:r>
            <a:r>
              <a:rPr sz="2400" dirty="0">
                <a:latin typeface="Ubuntu"/>
                <a:cs typeface="Ubuntu"/>
              </a:rPr>
              <a:t>się z tym nie </a:t>
            </a:r>
            <a:r>
              <a:rPr sz="2400" spc="-10" dirty="0" err="1">
                <a:latin typeface="Ubuntu"/>
                <a:cs typeface="Ubuntu"/>
              </a:rPr>
              <a:t>zgadzasz</a:t>
            </a:r>
            <a:r>
              <a:rPr sz="2400" spc="-10" dirty="0">
                <a:latin typeface="Ubuntu"/>
                <a:cs typeface="Ubuntu"/>
              </a:rPr>
              <a:t>, </a:t>
            </a: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dirty="0">
                <a:latin typeface="Ubuntu"/>
                <a:cs typeface="Ubuntu"/>
              </a:rPr>
              <a:t>wnieść </a:t>
            </a:r>
            <a:r>
              <a:rPr sz="2400" spc="-10" dirty="0">
                <a:latin typeface="Ubuntu"/>
                <a:cs typeface="Ubuntu"/>
              </a:rPr>
              <a:t>sprzeciw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-10">
                <a:latin typeface="Ubuntu"/>
                <a:cs typeface="Ubuntu"/>
              </a:rPr>
              <a:t>komisji </a:t>
            </a:r>
            <a:r>
              <a:rPr sz="2400" dirty="0">
                <a:latin typeface="Ubuntu"/>
                <a:cs typeface="Ubuntu"/>
              </a:rPr>
              <a:t>lekarskiej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ZUS.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2" name="object 12" descr="Rysunek. Trzy osoby gimnastykują się."/>
          <p:cNvSpPr/>
          <p:nvPr/>
        </p:nvSpPr>
        <p:spPr>
          <a:xfrm>
            <a:off x="6316715" y="2728971"/>
            <a:ext cx="3346035" cy="317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9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5379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Świadczenie</a:t>
            </a:r>
            <a:r>
              <a:rPr spc="-2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rehabilitacyjne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894" y="1177696"/>
            <a:ext cx="6784975" cy="4898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8519" marR="5080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możesz </a:t>
            </a:r>
            <a:r>
              <a:rPr sz="3000" spc="-5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otrzymywać</a:t>
            </a:r>
            <a:r>
              <a:rPr sz="3000" spc="-7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maksymalnie  </a:t>
            </a:r>
            <a:r>
              <a:rPr sz="3000" spc="-15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przez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12</a:t>
            </a:r>
            <a:r>
              <a:rPr sz="3000" spc="1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miesięcy</a:t>
            </a:r>
          </a:p>
          <a:p>
            <a:pPr marL="12700">
              <a:lnSpc>
                <a:spcPts val="3229"/>
              </a:lnSpc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10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>
              <a:lnSpc>
                <a:spcPts val="2750"/>
              </a:lnSpc>
            </a:pPr>
            <a:r>
              <a:rPr sz="2400" dirty="0">
                <a:latin typeface="Ubuntu"/>
                <a:cs typeface="Ubuntu"/>
              </a:rPr>
              <a:t>Wynosi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ono:</a:t>
            </a:r>
          </a:p>
          <a:p>
            <a:pPr marL="1188720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90%</a:t>
            </a:r>
            <a:r>
              <a:rPr sz="2400" b="1" spc="-10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dirty="0" err="1" smtClean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>(średniej z 12 miesięcy) </a:t>
            </a:r>
            <a:endParaRPr sz="2400" dirty="0">
              <a:solidFill>
                <a:srgbClr val="2A6EB4"/>
              </a:solidFill>
              <a:latin typeface="Ubuntu"/>
              <a:cs typeface="Ubuntu"/>
            </a:endParaRPr>
          </a:p>
          <a:p>
            <a:pPr marL="1188720" marR="2380615">
              <a:lnSpc>
                <a:spcPct val="100000"/>
              </a:lnSpc>
            </a:pPr>
            <a:r>
              <a:rPr sz="2400" spc="-10" dirty="0">
                <a:latin typeface="Ubuntu"/>
                <a:cs typeface="Ubuntu"/>
              </a:rPr>
              <a:t>przez </a:t>
            </a:r>
            <a:r>
              <a:rPr sz="2400" spc="-5" dirty="0">
                <a:latin typeface="Ubuntu"/>
                <a:cs typeface="Ubuntu"/>
              </a:rPr>
              <a:t>pierwsze </a:t>
            </a:r>
            <a:r>
              <a:rPr sz="2400" dirty="0">
                <a:latin typeface="Ubuntu"/>
                <a:cs typeface="Ubuntu"/>
              </a:rPr>
              <a:t>90 dni,  a w </a:t>
            </a:r>
            <a:r>
              <a:rPr sz="2400" spc="-10" dirty="0">
                <a:latin typeface="Ubuntu"/>
                <a:cs typeface="Ubuntu"/>
              </a:rPr>
              <a:t>pozostałym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okresie  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75%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 pensji</a:t>
            </a:r>
            <a:r>
              <a:rPr sz="2400" spc="-5" dirty="0"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 smtClean="0">
              <a:latin typeface="Times New Roman"/>
              <a:cs typeface="Times New Roman"/>
            </a:endParaRPr>
          </a:p>
          <a:p>
            <a:pPr marL="1188720">
              <a:lnSpc>
                <a:spcPct val="100000"/>
              </a:lnSpc>
            </a:pPr>
            <a:r>
              <a:rPr sz="2400" b="1" dirty="0" smtClean="0">
                <a:solidFill>
                  <a:srgbClr val="2A6EB4"/>
                </a:solidFill>
                <a:latin typeface="Ubuntu"/>
                <a:cs typeface="Ubuntu"/>
              </a:rPr>
              <a:t>100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%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spc="-5" dirty="0" err="1" smtClean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lang="pl-PL" sz="2400" b="1" spc="-5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>(</a:t>
            </a:r>
            <a:r>
              <a:rPr lang="pl-PL" sz="2400" spc="-10" dirty="0">
                <a:latin typeface="Ubuntu"/>
                <a:cs typeface="Ubuntu"/>
              </a:rPr>
              <a:t>średniej z 12 miesięcy)</a:t>
            </a:r>
            <a:r>
              <a:rPr sz="2400" spc="-5" dirty="0" smtClean="0">
                <a:latin typeface="Ubuntu"/>
                <a:cs typeface="Ubuntu"/>
              </a:rPr>
              <a:t>,</a:t>
            </a:r>
            <a:endParaRPr sz="2400" dirty="0">
              <a:latin typeface="Ubuntu"/>
              <a:cs typeface="Ubuntu"/>
            </a:endParaRPr>
          </a:p>
          <a:p>
            <a:pPr marL="1188720" marR="2085339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jeśli </a:t>
            </a:r>
            <a:r>
              <a:rPr sz="2400" spc="-5" dirty="0">
                <a:latin typeface="Ubuntu"/>
                <a:cs typeface="Ubuntu"/>
              </a:rPr>
              <a:t>niezdolność </a:t>
            </a:r>
            <a:r>
              <a:rPr sz="2400" dirty="0">
                <a:latin typeface="Ubuntu"/>
                <a:cs typeface="Ubuntu"/>
              </a:rPr>
              <a:t>do</a:t>
            </a:r>
            <a:r>
              <a:rPr sz="2400" spc="-90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pracy  </a:t>
            </a:r>
            <a:r>
              <a:rPr sz="2400" dirty="0">
                <a:latin typeface="Ubuntu"/>
                <a:cs typeface="Ubuntu"/>
              </a:rPr>
              <a:t>przypada w </a:t>
            </a:r>
            <a:r>
              <a:rPr sz="2400" dirty="0" err="1">
                <a:latin typeface="Ubuntu"/>
                <a:cs typeface="Ubuntu"/>
              </a:rPr>
              <a:t>czasie</a:t>
            </a:r>
            <a:r>
              <a:rPr sz="2400" spc="-5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ciąży</a:t>
            </a:r>
            <a:r>
              <a:rPr lang="pl-PL" sz="2400" dirty="0" smtClean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901307" y="302579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01307" y="49879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 descr="Rysunek. Trzy osoby gimnastykują się."/>
          <p:cNvSpPr/>
          <p:nvPr/>
        </p:nvSpPr>
        <p:spPr>
          <a:xfrm>
            <a:off x="6316715" y="2728971"/>
            <a:ext cx="3346035" cy="3176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macierzyński</a:t>
            </a:r>
          </a:p>
          <a:p>
            <a:pPr marL="12700" marR="5080">
              <a:lnSpc>
                <a:spcPts val="3600"/>
              </a:lnSpc>
              <a:spcBef>
                <a:spcPts val="20"/>
              </a:spcBef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otrzymasz, jeśli urodzisz </a:t>
            </a:r>
            <a:r>
              <a:rPr sz="3000" spc="-15" dirty="0">
                <a:solidFill>
                  <a:srgbClr val="2A6EB4"/>
                </a:solidFill>
                <a:latin typeface="Ubuntu" panose="020B0504030602030204" pitchFamily="34" charset="0"/>
              </a:rPr>
              <a:t>dziecko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albo</a:t>
            </a:r>
            <a:r>
              <a:rPr sz="3000" spc="-6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 err="1">
                <a:solidFill>
                  <a:srgbClr val="2A6EB4"/>
                </a:solidFill>
                <a:latin typeface="Ubuntu" panose="020B0504030602030204" pitchFamily="34" charset="0"/>
              </a:rPr>
              <a:t>przyjmiesz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  </a:t>
            </a:r>
            <a:r>
              <a:rPr lang="pl-PL" sz="3000" dirty="0" smtClean="0">
                <a:solidFill>
                  <a:srgbClr val="2A6EB4"/>
                </a:solidFill>
                <a:latin typeface="Ubuntu" panose="020B0504030602030204" pitchFamily="34" charset="0"/>
              </a:rPr>
              <a:t>dziecko</a:t>
            </a:r>
            <a:r>
              <a:rPr sz="3000" dirty="0" smtClean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na</a:t>
            </a:r>
            <a:r>
              <a:rPr sz="3000" spc="-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wychowanie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40894" y="1910324"/>
            <a:ext cx="5864606" cy="4474302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>
                <a:latin typeface="Ubuntu" panose="020B0504030602030204" pitchFamily="34" charset="0"/>
              </a:rPr>
              <a:t>11</a:t>
            </a:r>
          </a:p>
          <a:p>
            <a:pPr marL="858519" marR="386080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000000"/>
                </a:solidFill>
                <a:latin typeface="Ubuntu"/>
                <a:cs typeface="Ubuntu"/>
              </a:rPr>
              <a:t>Okres </a:t>
            </a:r>
            <a:r>
              <a:rPr sz="2000" spc="5" dirty="0">
                <a:solidFill>
                  <a:srgbClr val="000000"/>
                </a:solidFill>
                <a:latin typeface="Ubuntu"/>
                <a:cs typeface="Ubuntu"/>
              </a:rPr>
              <a:t>wypłaty </a:t>
            </a:r>
            <a:r>
              <a:rPr sz="2000" dirty="0">
                <a:solidFill>
                  <a:srgbClr val="000000"/>
                </a:solidFill>
                <a:latin typeface="Ubuntu"/>
                <a:cs typeface="Ubuntu"/>
              </a:rPr>
              <a:t>zasiłku</a:t>
            </a:r>
            <a:r>
              <a:rPr sz="2000" spc="-10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>
                <a:solidFill>
                  <a:srgbClr val="000000"/>
                </a:solidFill>
                <a:latin typeface="Ubuntu"/>
                <a:cs typeface="Ubuntu"/>
              </a:rPr>
              <a:t>będzie  </a:t>
            </a:r>
            <a:r>
              <a:rPr sz="2000" dirty="0" err="1">
                <a:solidFill>
                  <a:srgbClr val="000000"/>
                </a:solidFill>
                <a:latin typeface="Ubuntu"/>
                <a:cs typeface="Ubuntu"/>
              </a:rPr>
              <a:t>zależał</a:t>
            </a:r>
            <a:r>
              <a:rPr sz="200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lang="pl-PL" sz="2000" dirty="0" smtClean="0">
                <a:solidFill>
                  <a:srgbClr val="000000"/>
                </a:solidFill>
                <a:latin typeface="Ubuntu"/>
                <a:cs typeface="Ubuntu"/>
              </a:rPr>
              <a:t/>
            </a:r>
            <a:br>
              <a:rPr lang="pl-PL" sz="2000" dirty="0" smtClean="0">
                <a:solidFill>
                  <a:srgbClr val="000000"/>
                </a:solidFill>
                <a:latin typeface="Ubuntu"/>
                <a:cs typeface="Ubuntu"/>
              </a:rPr>
            </a:b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od </a:t>
            </a:r>
            <a:r>
              <a:rPr sz="2000" b="1" spc="-10" dirty="0">
                <a:solidFill>
                  <a:srgbClr val="2A6EB4"/>
                </a:solidFill>
                <a:latin typeface="Ubuntu"/>
                <a:cs typeface="Ubuntu"/>
              </a:rPr>
              <a:t>liczby</a:t>
            </a:r>
            <a:r>
              <a:rPr sz="2000" b="1" spc="-2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b="1" spc="-5" dirty="0" err="1">
                <a:solidFill>
                  <a:srgbClr val="2A6EB4"/>
                </a:solidFill>
                <a:latin typeface="Ubuntu"/>
                <a:cs typeface="Ubuntu"/>
              </a:rPr>
              <a:t>dzieci</a:t>
            </a:r>
            <a:r>
              <a:rPr sz="2000" spc="-5" dirty="0" smtClean="0">
                <a:solidFill>
                  <a:srgbClr val="000000"/>
                </a:solidFill>
                <a:latin typeface="Ubuntu"/>
                <a:cs typeface="Ubuntu"/>
              </a:rPr>
              <a:t>,</a:t>
            </a:r>
            <a:r>
              <a:rPr lang="pl-PL" sz="2000" spc="-5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spc="-10" dirty="0" err="1" smtClean="0">
                <a:solidFill>
                  <a:srgbClr val="000000"/>
                </a:solidFill>
                <a:latin typeface="Ubuntu"/>
                <a:cs typeface="Ubuntu"/>
              </a:rPr>
              <a:t>które</a:t>
            </a:r>
            <a:r>
              <a:rPr sz="2000" spc="-1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urodzisz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podczas</a:t>
            </a:r>
            <a:r>
              <a:rPr sz="2000" spc="-75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jednego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 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porodu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lub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spc="-5" dirty="0" err="1" smtClean="0">
                <a:solidFill>
                  <a:srgbClr val="000000"/>
                </a:solidFill>
                <a:latin typeface="Ubuntu"/>
                <a:cs typeface="Ubuntu"/>
              </a:rPr>
              <a:t>jednocześnie</a:t>
            </a:r>
            <a:r>
              <a:rPr sz="2000" spc="-5" dirty="0" smtClean="0">
                <a:solidFill>
                  <a:srgbClr val="000000"/>
                </a:solidFill>
                <a:latin typeface="Ubuntu"/>
                <a:cs typeface="Ubuntu"/>
              </a:rPr>
              <a:t> 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przyjmiesz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na</a:t>
            </a:r>
            <a:r>
              <a:rPr sz="2000" spc="-20" dirty="0" smtClean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dirty="0" err="1" smtClean="0">
                <a:solidFill>
                  <a:srgbClr val="000000"/>
                </a:solidFill>
                <a:latin typeface="Ubuntu"/>
                <a:cs typeface="Ubuntu"/>
              </a:rPr>
              <a:t>wychowanie</a:t>
            </a: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.</a:t>
            </a:r>
            <a:endParaRPr sz="2000" dirty="0" smtClean="0">
              <a:latin typeface="Ubuntu"/>
              <a:cs typeface="Ubuntu"/>
            </a:endParaRPr>
          </a:p>
          <a:p>
            <a:pPr marL="858519" marR="5080">
              <a:lnSpc>
                <a:spcPct val="100000"/>
              </a:lnSpc>
              <a:spcBef>
                <a:spcPts val="1800"/>
              </a:spcBef>
            </a:pPr>
            <a:r>
              <a:rPr sz="2000" dirty="0" smtClean="0">
                <a:solidFill>
                  <a:srgbClr val="000000"/>
                </a:solidFill>
                <a:latin typeface="Ubuntu"/>
                <a:cs typeface="Ubuntu"/>
              </a:rPr>
              <a:t>Z </a:t>
            </a:r>
            <a:r>
              <a:rPr sz="2000" dirty="0">
                <a:solidFill>
                  <a:srgbClr val="000000"/>
                </a:solidFill>
                <a:latin typeface="Ubuntu"/>
                <a:cs typeface="Ubuntu"/>
              </a:rPr>
              <a:t>zasiłku macierzyńskiego</a:t>
            </a:r>
            <a:r>
              <a:rPr sz="2000" spc="-10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spc="-25" dirty="0">
                <a:solidFill>
                  <a:srgbClr val="000000"/>
                </a:solidFill>
                <a:latin typeface="Ubuntu"/>
                <a:cs typeface="Ubuntu"/>
              </a:rPr>
              <a:t>może  </a:t>
            </a:r>
            <a:r>
              <a:rPr sz="2000" spc="-10" dirty="0">
                <a:solidFill>
                  <a:srgbClr val="000000"/>
                </a:solidFill>
                <a:latin typeface="Ubuntu"/>
                <a:cs typeface="Ubuntu"/>
              </a:rPr>
              <a:t>też </a:t>
            </a:r>
            <a:r>
              <a:rPr sz="2000" spc="-10" dirty="0" err="1">
                <a:solidFill>
                  <a:srgbClr val="000000"/>
                </a:solidFill>
                <a:latin typeface="Ubuntu"/>
                <a:cs typeface="Ubuntu"/>
              </a:rPr>
              <a:t>skorzystać</a:t>
            </a:r>
            <a:r>
              <a:rPr sz="2000" spc="-1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spc="-10" dirty="0" err="1" smtClean="0">
                <a:solidFill>
                  <a:srgbClr val="000000"/>
                </a:solidFill>
                <a:latin typeface="Ubuntu"/>
                <a:cs typeface="Ubuntu"/>
              </a:rPr>
              <a:t>ubezpieczony</a:t>
            </a:r>
            <a:r>
              <a:rPr lang="pl-PL" sz="2000" spc="-10" dirty="0">
                <a:solidFill>
                  <a:srgbClr val="000000"/>
                </a:solidFill>
                <a:latin typeface="Ubuntu"/>
                <a:cs typeface="Ubuntu"/>
              </a:rPr>
              <a:t> </a:t>
            </a:r>
            <a:r>
              <a:rPr sz="2000" b="1" dirty="0" err="1" smtClean="0">
                <a:solidFill>
                  <a:srgbClr val="2A6EB4"/>
                </a:solidFill>
                <a:latin typeface="Ubuntu"/>
                <a:cs typeface="Ubuntu"/>
              </a:rPr>
              <a:t>ojciec</a:t>
            </a:r>
            <a:r>
              <a:rPr sz="2000" b="1" spc="-5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b="1" spc="-5" dirty="0" err="1">
                <a:solidFill>
                  <a:srgbClr val="2A6EB4"/>
                </a:solidFill>
                <a:latin typeface="Ubuntu"/>
                <a:cs typeface="Ubuntu"/>
              </a:rPr>
              <a:t>dziecka</a:t>
            </a:r>
            <a:r>
              <a:rPr sz="2000" spc="-5" dirty="0" smtClean="0">
                <a:solidFill>
                  <a:srgbClr val="000000"/>
                </a:solidFill>
                <a:latin typeface="Ubuntu"/>
                <a:cs typeface="Ubuntu"/>
              </a:rPr>
              <a:t>.</a:t>
            </a:r>
            <a:endParaRPr lang="pl-PL" sz="2000" spc="-5" dirty="0" smtClean="0">
              <a:solidFill>
                <a:srgbClr val="000000"/>
              </a:solidFill>
              <a:latin typeface="Ubuntu"/>
              <a:cs typeface="Ubuntu"/>
            </a:endParaRPr>
          </a:p>
          <a:p>
            <a:pPr marL="858519" marR="5080">
              <a:spcBef>
                <a:spcPts val="1800"/>
              </a:spcBef>
            </a:pPr>
            <a:r>
              <a:rPr lang="pl-PL" sz="2000" dirty="0" smtClean="0">
                <a:solidFill>
                  <a:schemeClr val="tx1"/>
                </a:solidFill>
              </a:rPr>
              <a:t>Rodzice </a:t>
            </a:r>
            <a:r>
              <a:rPr lang="pl-PL" sz="2000" dirty="0">
                <a:solidFill>
                  <a:schemeClr val="tx1"/>
                </a:solidFill>
              </a:rPr>
              <a:t>mogą korzystać z zasiłku nawet przez 61 tygodni, ale jedno z nich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nie </a:t>
            </a:r>
            <a:r>
              <a:rPr lang="pl-PL" sz="2000" dirty="0">
                <a:solidFill>
                  <a:schemeClr val="tx1"/>
                </a:solidFill>
              </a:rPr>
              <a:t>może pobierać zasiłku dłużej niż przez 52 tygodnie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0" name="object 10" descr="Rysunek. Mężczyzna przykłada ucho do brzucha ciężarnej&#10;kobiety."/>
          <p:cNvSpPr/>
          <p:nvPr/>
        </p:nvSpPr>
        <p:spPr>
          <a:xfrm>
            <a:off x="6396742" y="2727501"/>
            <a:ext cx="3173193" cy="308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554291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2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macierzyński,</a:t>
            </a:r>
          </a:p>
          <a:p>
            <a:pPr marL="12700">
              <a:lnSpc>
                <a:spcPts val="3500"/>
              </a:lnSpc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gdy urodzisz </a:t>
            </a:r>
            <a:r>
              <a:rPr sz="3000" b="1" dirty="0">
                <a:solidFill>
                  <a:srgbClr val="2A6EB4"/>
                </a:solidFill>
                <a:latin typeface="Ubuntu"/>
                <a:cs typeface="Ubuntu"/>
              </a:rPr>
              <a:t>1 </a:t>
            </a:r>
            <a:r>
              <a:rPr sz="3000" b="1" spc="-15" dirty="0">
                <a:solidFill>
                  <a:srgbClr val="2A6EB4"/>
                </a:solidFill>
                <a:latin typeface="Ubuntu"/>
                <a:cs typeface="Ubuntu"/>
              </a:rPr>
              <a:t>dziecko</a:t>
            </a:r>
            <a:r>
              <a:rPr sz="3000" spc="-15" dirty="0">
                <a:solidFill>
                  <a:srgbClr val="2A6EB4"/>
                </a:solidFill>
                <a:latin typeface="Ubuntu" panose="020B0504030602030204" pitchFamily="34" charset="0"/>
              </a:rPr>
              <a:t>,</a:t>
            </a:r>
            <a:r>
              <a:rPr sz="3000" spc="-9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spc="5" dirty="0">
                <a:solidFill>
                  <a:srgbClr val="2A6EB4"/>
                </a:solidFill>
                <a:latin typeface="Ubuntu" panose="020B0504030602030204" pitchFamily="34" charset="0"/>
              </a:rPr>
              <a:t>wynosi:</a:t>
            </a:r>
            <a:endParaRPr sz="3000" dirty="0">
              <a:solidFill>
                <a:srgbClr val="2A6EB4"/>
              </a:solidFill>
              <a:latin typeface="Ubuntu" panose="020B0504030602030204" pitchFamily="34" charset="0"/>
              <a:cs typeface="Ubunt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94" y="1868718"/>
            <a:ext cx="9598406" cy="4916731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12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1188720">
              <a:lnSpc>
                <a:spcPct val="100000"/>
              </a:lnSpc>
              <a:spcBef>
                <a:spcPts val="1215"/>
              </a:spcBef>
            </a:pPr>
            <a:r>
              <a:rPr sz="2200" b="1" dirty="0">
                <a:solidFill>
                  <a:srgbClr val="2A6EB4"/>
                </a:solidFill>
                <a:latin typeface="Ubuntu"/>
                <a:cs typeface="Ubuntu"/>
              </a:rPr>
              <a:t>100%</a:t>
            </a:r>
            <a:r>
              <a:rPr sz="2200" b="1" spc="-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b="1" dirty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endParaRPr sz="2200" dirty="0">
              <a:solidFill>
                <a:srgbClr val="2A6EB4"/>
              </a:solidFill>
              <a:latin typeface="Ubuntu"/>
              <a:cs typeface="Ubuntu"/>
            </a:endParaRPr>
          </a:p>
          <a:p>
            <a:pPr marL="1188720" marR="4954270">
              <a:lnSpc>
                <a:spcPct val="100000"/>
              </a:lnSpc>
            </a:pPr>
            <a:r>
              <a:rPr sz="2200" dirty="0">
                <a:latin typeface="Ubuntu" panose="020B0504030602030204" pitchFamily="34" charset="0"/>
                <a:cs typeface="Ubuntu"/>
              </a:rPr>
              <a:t>(średniej z 12 </a:t>
            </a:r>
            <a:r>
              <a:rPr sz="2200" dirty="0" err="1" smtClean="0">
                <a:latin typeface="Ubuntu" panose="020B0504030602030204" pitchFamily="34" charset="0"/>
                <a:cs typeface="Ubuntu"/>
              </a:rPr>
              <a:t>miesięcy</a:t>
            </a:r>
            <a:r>
              <a:rPr sz="2200" dirty="0" smtClean="0">
                <a:latin typeface="Ubuntu" panose="020B0504030602030204" pitchFamily="34" charset="0"/>
                <a:cs typeface="Ubuntu"/>
              </a:rPr>
              <a:t>)</a:t>
            </a:r>
            <a:r>
              <a:rPr lang="pl-PL" sz="2200" dirty="0" smtClean="0">
                <a:latin typeface="Ubuntu" panose="020B0504030602030204" pitchFamily="34" charset="0"/>
                <a:cs typeface="Ubuntu"/>
              </a:rPr>
              <a:t/>
            </a:r>
            <a:br>
              <a:rPr lang="pl-PL" sz="2200" dirty="0" smtClean="0">
                <a:latin typeface="Ubuntu" panose="020B0504030602030204" pitchFamily="34" charset="0"/>
                <a:cs typeface="Ubuntu"/>
              </a:rPr>
            </a:br>
            <a:r>
              <a:rPr sz="2200" dirty="0" err="1" smtClean="0">
                <a:latin typeface="Ubuntu" panose="020B0504030602030204" pitchFamily="34" charset="0"/>
                <a:cs typeface="Ubuntu"/>
              </a:rPr>
              <a:t>za</a:t>
            </a:r>
            <a:r>
              <a:rPr sz="2200" dirty="0" smtClean="0">
                <a:latin typeface="Ubuntu" panose="020B0504030602030204" pitchFamily="34" charset="0"/>
                <a:cs typeface="Ubuntu"/>
              </a:rPr>
              <a:t> </a:t>
            </a:r>
            <a:r>
              <a:rPr sz="2200" spc="-5" dirty="0" err="1">
                <a:latin typeface="Ubuntu" panose="020B0504030602030204" pitchFamily="34" charset="0"/>
                <a:cs typeface="Ubuntu"/>
              </a:rPr>
              <a:t>pierwsze</a:t>
            </a:r>
            <a:r>
              <a:rPr sz="2200" spc="-5" dirty="0">
                <a:latin typeface="Ubuntu" panose="020B0504030602030204" pitchFamily="34" charset="0"/>
                <a:cs typeface="Ubuntu"/>
              </a:rPr>
              <a:t> </a:t>
            </a:r>
            <a:r>
              <a:rPr sz="2200" dirty="0" smtClean="0">
                <a:latin typeface="Ubuntu" panose="020B0504030602030204" pitchFamily="34" charset="0"/>
                <a:cs typeface="Ubuntu"/>
              </a:rPr>
              <a:t>2</a:t>
            </a:r>
            <a:r>
              <a:rPr lang="pl-PL" sz="2200" dirty="0" smtClean="0">
                <a:latin typeface="Ubuntu" panose="020B0504030602030204" pitchFamily="34" charset="0"/>
                <a:cs typeface="Ubuntu"/>
              </a:rPr>
              <a:t>0</a:t>
            </a:r>
            <a:r>
              <a:rPr sz="2200" spc="-60" dirty="0" smtClean="0">
                <a:latin typeface="Ubuntu" panose="020B0504030602030204" pitchFamily="34" charset="0"/>
                <a:cs typeface="Ubuntu"/>
              </a:rPr>
              <a:t> </a:t>
            </a:r>
            <a:r>
              <a:rPr sz="2200" dirty="0" err="1">
                <a:latin typeface="Ubuntu" panose="020B0504030602030204" pitchFamily="34" charset="0"/>
                <a:cs typeface="Ubuntu"/>
              </a:rPr>
              <a:t>tygodni</a:t>
            </a:r>
            <a:r>
              <a:rPr sz="2200" dirty="0" smtClean="0">
                <a:latin typeface="Ubuntu" panose="020B0504030602030204" pitchFamily="34" charset="0"/>
                <a:cs typeface="Ubuntu"/>
              </a:rPr>
              <a:t>;</a:t>
            </a:r>
            <a:endParaRPr sz="2200" dirty="0">
              <a:latin typeface="Ubuntu" panose="020B0504030602030204" pitchFamily="34" charset="0"/>
              <a:cs typeface="Times New Roman"/>
            </a:endParaRPr>
          </a:p>
          <a:p>
            <a:pPr marL="1188720">
              <a:lnSpc>
                <a:spcPct val="100000"/>
              </a:lnSpc>
              <a:spcBef>
                <a:spcPts val="1200"/>
              </a:spcBef>
            </a:pPr>
            <a:r>
              <a:rPr lang="pl-PL" sz="2200" b="1" dirty="0" smtClean="0">
                <a:solidFill>
                  <a:srgbClr val="2A6EB4"/>
                </a:solidFill>
                <a:latin typeface="Ubuntu"/>
                <a:cs typeface="Ubuntu"/>
              </a:rPr>
              <a:t>7</a:t>
            </a:r>
            <a:r>
              <a:rPr sz="2200" b="1" dirty="0" smtClean="0">
                <a:solidFill>
                  <a:srgbClr val="2A6EB4"/>
                </a:solidFill>
                <a:latin typeface="Ubuntu"/>
                <a:cs typeface="Ubuntu"/>
              </a:rPr>
              <a:t>0</a:t>
            </a:r>
            <a:r>
              <a:rPr sz="2200" b="1" dirty="0">
                <a:solidFill>
                  <a:srgbClr val="2A6EB4"/>
                </a:solidFill>
                <a:latin typeface="Ubuntu"/>
                <a:cs typeface="Ubuntu"/>
              </a:rPr>
              <a:t>%</a:t>
            </a:r>
            <a:r>
              <a:rPr sz="2200" b="1" spc="-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b="1" dirty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endParaRPr sz="2200" dirty="0">
              <a:solidFill>
                <a:srgbClr val="2A6EB4"/>
              </a:solidFill>
              <a:latin typeface="Ubuntu"/>
              <a:cs typeface="Ubuntu"/>
            </a:endParaRPr>
          </a:p>
          <a:p>
            <a:pPr marL="1188720">
              <a:spcAft>
                <a:spcPts val="1200"/>
              </a:spcAft>
            </a:pPr>
            <a:r>
              <a:rPr sz="2200" dirty="0">
                <a:latin typeface="Ubuntu" panose="020B0504030602030204" pitchFamily="34" charset="0"/>
                <a:cs typeface="Ubuntu"/>
              </a:rPr>
              <a:t>za </a:t>
            </a:r>
            <a:r>
              <a:rPr sz="2200" spc="-10" dirty="0" err="1">
                <a:latin typeface="Ubuntu" panose="020B0504030602030204" pitchFamily="34" charset="0"/>
                <a:cs typeface="Ubuntu"/>
              </a:rPr>
              <a:t>kolejne</a:t>
            </a:r>
            <a:r>
              <a:rPr sz="2200" spc="-10" dirty="0">
                <a:latin typeface="Ubuntu" panose="020B0504030602030204" pitchFamily="34" charset="0"/>
                <a:cs typeface="Ubuntu"/>
              </a:rPr>
              <a:t> </a:t>
            </a:r>
            <a:r>
              <a:rPr lang="pl-PL" sz="2200" dirty="0" smtClean="0">
                <a:latin typeface="Ubuntu" panose="020B0504030602030204" pitchFamily="34" charset="0"/>
                <a:cs typeface="Ubuntu"/>
              </a:rPr>
              <a:t>32</a:t>
            </a:r>
            <a:r>
              <a:rPr sz="2200" spc="5" dirty="0" smtClean="0">
                <a:latin typeface="Ubuntu" panose="020B0504030602030204" pitchFamily="34" charset="0"/>
                <a:cs typeface="Ubuntu"/>
              </a:rPr>
              <a:t> </a:t>
            </a:r>
            <a:r>
              <a:rPr sz="2200" dirty="0" err="1" smtClean="0">
                <a:latin typeface="Ubuntu" panose="020B0504030602030204" pitchFamily="34" charset="0"/>
                <a:cs typeface="Ubuntu"/>
              </a:rPr>
              <a:t>tygodni</a:t>
            </a:r>
            <a:r>
              <a:rPr lang="pl-PL" sz="2200" dirty="0" smtClean="0">
                <a:latin typeface="Ubuntu" panose="020B0504030602030204" pitchFamily="34" charset="0"/>
                <a:cs typeface="Ubuntu"/>
              </a:rPr>
              <a:t>e </a:t>
            </a:r>
            <a:r>
              <a:rPr lang="pl-PL" sz="2200" dirty="0" smtClean="0">
                <a:latin typeface="Ubuntu" panose="020B0504030602030204" pitchFamily="34" charset="0"/>
              </a:rPr>
              <a:t>oraz </a:t>
            </a:r>
            <a:br>
              <a:rPr lang="pl-PL" sz="2200" dirty="0" smtClean="0">
                <a:latin typeface="Ubuntu" panose="020B0504030602030204" pitchFamily="34" charset="0"/>
              </a:rPr>
            </a:br>
            <a:r>
              <a:rPr lang="pl-PL" sz="2200" dirty="0" smtClean="0">
                <a:latin typeface="Ubuntu" panose="020B0504030602030204" pitchFamily="34" charset="0"/>
              </a:rPr>
              <a:t>za 9 tygodni </a:t>
            </a:r>
            <a:r>
              <a:rPr lang="pl-PL" sz="2200" dirty="0">
                <a:latin typeface="Ubuntu" panose="020B0504030602030204" pitchFamily="34" charset="0"/>
              </a:rPr>
              <a:t>zarezerwowanych </a:t>
            </a:r>
            <a:r>
              <a:rPr lang="pl-PL" sz="2200" dirty="0" smtClean="0">
                <a:latin typeface="Ubuntu" panose="020B0504030602030204" pitchFamily="34" charset="0"/>
              </a:rPr>
              <a:t/>
            </a:r>
            <a:br>
              <a:rPr lang="pl-PL" sz="2200" dirty="0" smtClean="0">
                <a:latin typeface="Ubuntu" panose="020B0504030602030204" pitchFamily="34" charset="0"/>
              </a:rPr>
            </a:br>
            <a:r>
              <a:rPr lang="pl-PL" sz="2200" dirty="0" smtClean="0">
                <a:latin typeface="Ubuntu" panose="020B0504030602030204" pitchFamily="34" charset="0"/>
              </a:rPr>
              <a:t>wyłącznie </a:t>
            </a:r>
            <a:r>
              <a:rPr lang="pl-PL" sz="2200" dirty="0">
                <a:latin typeface="Ubuntu" panose="020B0504030602030204" pitchFamily="34" charset="0"/>
              </a:rPr>
              <a:t>dla drugiego </a:t>
            </a:r>
            <a:r>
              <a:rPr lang="pl-PL" sz="2200" dirty="0" smtClean="0">
                <a:latin typeface="Ubuntu" panose="020B0504030602030204" pitchFamily="34" charset="0"/>
              </a:rPr>
              <a:t>rodzica.</a:t>
            </a:r>
            <a:endParaRPr sz="2200" dirty="0">
              <a:latin typeface="Ubuntu" pitchFamily="34" charset="0"/>
              <a:cs typeface="Ubuntu"/>
            </a:endParaRPr>
          </a:p>
          <a:p>
            <a:pPr marL="858519" marR="5080">
              <a:lnSpc>
                <a:spcPct val="100000"/>
              </a:lnSpc>
            </a:pPr>
            <a:r>
              <a:rPr sz="2200" spc="-20" dirty="0" err="1" smtClean="0">
                <a:latin typeface="Ubuntu"/>
                <a:cs typeface="Ubuntu"/>
              </a:rPr>
              <a:t>Możesz</a:t>
            </a:r>
            <a:r>
              <a:rPr sz="2200" spc="-20" dirty="0" smtClean="0">
                <a:latin typeface="Ubuntu"/>
                <a:cs typeface="Ubuntu"/>
              </a:rPr>
              <a:t> </a:t>
            </a:r>
            <a:r>
              <a:rPr sz="2200" spc="-5" dirty="0">
                <a:latin typeface="Ubuntu"/>
                <a:cs typeface="Ubuntu"/>
              </a:rPr>
              <a:t>zdecydować, </a:t>
            </a:r>
            <a:r>
              <a:rPr sz="2200" spc="-25" dirty="0">
                <a:latin typeface="Ubuntu"/>
                <a:cs typeface="Ubuntu"/>
              </a:rPr>
              <a:t>że </a:t>
            </a:r>
            <a:r>
              <a:rPr sz="2200" dirty="0">
                <a:latin typeface="Ubuntu"/>
                <a:cs typeface="Ubuntu"/>
              </a:rPr>
              <a:t>chcesz pobierać zasiłek w takiej samej  </a:t>
            </a:r>
            <a:r>
              <a:rPr sz="2200" spc="-5" dirty="0">
                <a:latin typeface="Ubuntu"/>
                <a:cs typeface="Ubuntu"/>
              </a:rPr>
              <a:t>wysokości </a:t>
            </a:r>
            <a:r>
              <a:rPr sz="2200" spc="-10" dirty="0">
                <a:latin typeface="Ubuntu"/>
                <a:cs typeface="Ubuntu"/>
              </a:rPr>
              <a:t>przez </a:t>
            </a:r>
            <a:r>
              <a:rPr sz="2200" dirty="0">
                <a:latin typeface="Ubuntu"/>
                <a:cs typeface="Ubuntu"/>
              </a:rPr>
              <a:t>52 tygodnie. </a:t>
            </a:r>
            <a:r>
              <a:rPr sz="2200" spc="-5" dirty="0">
                <a:latin typeface="Ubuntu"/>
                <a:cs typeface="Ubuntu"/>
              </a:rPr>
              <a:t>Wtedy </a:t>
            </a:r>
            <a:r>
              <a:rPr sz="2200" spc="5" dirty="0">
                <a:latin typeface="Ubuntu"/>
                <a:cs typeface="Ubuntu"/>
              </a:rPr>
              <a:t>wyniesie </a:t>
            </a:r>
            <a:r>
              <a:rPr sz="2200" dirty="0">
                <a:latin typeface="Ubuntu"/>
                <a:cs typeface="Ubuntu"/>
              </a:rPr>
              <a:t>on </a:t>
            </a:r>
            <a:r>
              <a:rPr sz="2200" b="1" dirty="0" smtClean="0">
                <a:solidFill>
                  <a:srgbClr val="2A6EB4"/>
                </a:solidFill>
                <a:latin typeface="Ubuntu"/>
                <a:cs typeface="Ubuntu"/>
              </a:rPr>
              <a:t>8</a:t>
            </a:r>
            <a:r>
              <a:rPr lang="pl-PL" sz="2200" b="1" dirty="0" smtClean="0">
                <a:solidFill>
                  <a:srgbClr val="2A6EB4"/>
                </a:solidFill>
                <a:latin typeface="Ubuntu"/>
                <a:cs typeface="Ubuntu"/>
              </a:rPr>
              <a:t>1,5</a:t>
            </a:r>
            <a:r>
              <a:rPr sz="2200" b="1" dirty="0" smtClean="0">
                <a:solidFill>
                  <a:srgbClr val="2A6EB4"/>
                </a:solidFill>
                <a:latin typeface="Ubuntu"/>
                <a:cs typeface="Ubuntu"/>
              </a:rPr>
              <a:t>%</a:t>
            </a:r>
            <a:r>
              <a:rPr sz="2200" b="1" spc="-35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b="1" spc="-5" dirty="0" err="1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sz="2200" spc="-5" dirty="0" smtClean="0">
                <a:latin typeface="Ubuntu"/>
                <a:cs typeface="Ubuntu"/>
              </a:rPr>
              <a:t>.</a:t>
            </a:r>
            <a:endParaRPr lang="pl-PL" sz="2200" spc="-5" dirty="0" smtClean="0">
              <a:latin typeface="Ubuntu"/>
              <a:cs typeface="Ubuntu"/>
            </a:endParaRPr>
          </a:p>
          <a:p>
            <a:pPr marL="858519" marR="5080"/>
            <a:r>
              <a:rPr lang="pl-PL" sz="2400" dirty="0"/>
              <a:t>Jeśli drugi </a:t>
            </a:r>
            <a:r>
              <a:rPr lang="pl-PL" sz="2400" dirty="0" smtClean="0"/>
              <a:t>rodzic </a:t>
            </a:r>
            <a:r>
              <a:rPr lang="pl-PL" sz="2400" dirty="0"/>
              <a:t>skorzysta z pozostałych 9 tygodni zasiłku</a:t>
            </a:r>
            <a:r>
              <a:rPr lang="pl-PL" sz="2400" dirty="0" smtClean="0"/>
              <a:t>,</a:t>
            </a:r>
            <a:br>
              <a:rPr lang="pl-PL" sz="2400" dirty="0" smtClean="0"/>
            </a:br>
            <a:r>
              <a:rPr lang="pl-PL" sz="2400" dirty="0" smtClean="0"/>
              <a:t>to </a:t>
            </a:r>
            <a:r>
              <a:rPr lang="pl-PL" sz="2400" dirty="0"/>
              <a:t>otrzyma wówczas 70% pensji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12" name="object 12" descr="Rysunek. Mężczyzna przykłada ucho do brzucha ciężarnej&#10;kobiety."/>
          <p:cNvSpPr/>
          <p:nvPr/>
        </p:nvSpPr>
        <p:spPr>
          <a:xfrm>
            <a:off x="6396742" y="2050146"/>
            <a:ext cx="3173193" cy="308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08023" y="3921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08023" y="27019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5542915" cy="1218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2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 err="1">
                <a:solidFill>
                  <a:srgbClr val="2A6EB4"/>
                </a:solidFill>
                <a:latin typeface="Ubuntu" panose="020B0504030602030204" pitchFamily="34" charset="0"/>
              </a:rPr>
              <a:t>macierzyński</a:t>
            </a:r>
            <a:r>
              <a:rPr dirty="0" smtClean="0">
                <a:solidFill>
                  <a:srgbClr val="2A6EB4"/>
                </a:solidFill>
                <a:latin typeface="Ubuntu" panose="020B0504030602030204" pitchFamily="34" charset="0"/>
              </a:rPr>
              <a:t>,</a:t>
            </a:r>
            <a:r>
              <a:rPr lang="pl-PL" dirty="0" smtClean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br>
              <a:rPr lang="pl-PL" dirty="0" smtClean="0">
                <a:solidFill>
                  <a:srgbClr val="2A6EB4"/>
                </a:solidFill>
                <a:latin typeface="Ubuntu" panose="020B0504030602030204" pitchFamily="34" charset="0"/>
              </a:rPr>
            </a:br>
            <a:r>
              <a:rPr lang="pl-PL" dirty="0" smtClean="0">
                <a:solidFill>
                  <a:srgbClr val="2A6EB4"/>
                </a:solidFill>
                <a:latin typeface="Ubuntu" panose="020B0504030602030204" pitchFamily="34" charset="0"/>
              </a:rPr>
              <a:t>za urlop ojcowski</a:t>
            </a:r>
            <a:endParaRPr dirty="0">
              <a:solidFill>
                <a:srgbClr val="2A6EB4"/>
              </a:solidFill>
              <a:latin typeface="Ubuntu" panose="020B0504030602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94" y="1868718"/>
            <a:ext cx="5940806" cy="387029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 marR="5080">
              <a:lnSpc>
                <a:spcPct val="100000"/>
              </a:lnSpc>
            </a:pPr>
            <a:r>
              <a:rPr lang="pl-PL" sz="2200" spc="-20" dirty="0" smtClean="0">
                <a:latin typeface="Ubuntu"/>
                <a:cs typeface="Ubuntu"/>
              </a:rPr>
              <a:t>Zasiłek ten otrzymasz w wymiarze </a:t>
            </a:r>
            <a:br>
              <a:rPr lang="pl-PL" sz="2200" spc="-20" dirty="0" smtClean="0">
                <a:latin typeface="Ubuntu"/>
                <a:cs typeface="Ubuntu"/>
              </a:rPr>
            </a:br>
            <a:r>
              <a:rPr lang="pl-PL" sz="2200" spc="-20" dirty="0" smtClean="0">
                <a:latin typeface="Ubuntu"/>
                <a:cs typeface="Ubuntu"/>
              </a:rPr>
              <a:t>do 2 tygodni, nie dłużej jednak niż do ukończenia przez dziecko 12. miesiąca. Możesz go wykorzystać jednorazowo albo nie więcej niż w 2 częściach, </a:t>
            </a:r>
            <a:br>
              <a:rPr lang="pl-PL" sz="2200" spc="-20" dirty="0" smtClean="0">
                <a:latin typeface="Ubuntu"/>
                <a:cs typeface="Ubuntu"/>
              </a:rPr>
            </a:br>
            <a:r>
              <a:rPr lang="pl-PL" sz="2200" spc="-20" dirty="0" smtClean="0">
                <a:latin typeface="Ubuntu"/>
                <a:cs typeface="Ubuntu"/>
              </a:rPr>
              <a:t>z których żadna nie może być krótsza </a:t>
            </a:r>
            <a:br>
              <a:rPr lang="pl-PL" sz="2200" spc="-20" dirty="0" smtClean="0">
                <a:latin typeface="Ubuntu"/>
                <a:cs typeface="Ubuntu"/>
              </a:rPr>
            </a:br>
            <a:r>
              <a:rPr lang="pl-PL" sz="2200" spc="-20" dirty="0" smtClean="0">
                <a:latin typeface="Ubuntu"/>
                <a:cs typeface="Ubuntu"/>
              </a:rPr>
              <a:t>niż tydzień.</a:t>
            </a:r>
          </a:p>
          <a:p>
            <a:pPr marL="858519" marR="5080">
              <a:lnSpc>
                <a:spcPct val="100000"/>
              </a:lnSpc>
              <a:spcBef>
                <a:spcPts val="1200"/>
              </a:spcBef>
            </a:pPr>
            <a:r>
              <a:rPr lang="pl-PL" sz="2200" spc="-20" dirty="0" smtClean="0">
                <a:latin typeface="Ubuntu"/>
                <a:cs typeface="Ubuntu"/>
              </a:rPr>
              <a:t>Zasiłek wynosi </a:t>
            </a:r>
            <a:r>
              <a:rPr lang="pl-PL" sz="2200" b="1" dirty="0" smtClean="0">
                <a:solidFill>
                  <a:srgbClr val="2A6EB4"/>
                </a:solidFill>
                <a:latin typeface="Ubuntu"/>
                <a:cs typeface="Ubuntu"/>
              </a:rPr>
              <a:t>100</a:t>
            </a:r>
            <a:r>
              <a:rPr sz="2200" b="1" dirty="0" smtClean="0">
                <a:solidFill>
                  <a:srgbClr val="2A6EB4"/>
                </a:solidFill>
                <a:latin typeface="Ubuntu"/>
                <a:cs typeface="Ubuntu"/>
              </a:rPr>
              <a:t>%</a:t>
            </a:r>
            <a:r>
              <a:rPr sz="2200" b="1" spc="-35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b="1" spc="-5" dirty="0" err="1" smtClean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lang="pl-PL" sz="2200" spc="-5" dirty="0" smtClean="0">
                <a:latin typeface="Ubuntu"/>
                <a:cs typeface="Ubuntu"/>
              </a:rPr>
              <a:t> (średniej </a:t>
            </a:r>
            <a:br>
              <a:rPr lang="pl-PL" sz="2200" spc="-5" dirty="0" smtClean="0">
                <a:latin typeface="Ubuntu"/>
                <a:cs typeface="Ubuntu"/>
              </a:rPr>
            </a:br>
            <a:r>
              <a:rPr lang="pl-PL" sz="2200" spc="-5" dirty="0" smtClean="0">
                <a:latin typeface="Ubuntu"/>
                <a:cs typeface="Ubuntu"/>
              </a:rPr>
              <a:t>z 12 miesięcy lub z okresu krótszego).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  <p:sp>
        <p:nvSpPr>
          <p:cNvPr id="9" name="object 12" descr="Rysunek. Mężczyzna przykłada ucho do brzucha ciężarnej&#10;kobiety."/>
          <p:cNvSpPr/>
          <p:nvPr/>
        </p:nvSpPr>
        <p:spPr>
          <a:xfrm>
            <a:off x="6396742" y="2549525"/>
            <a:ext cx="3173193" cy="3083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224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99601" cy="1158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lang="pl-PL" sz="3500" dirty="0" smtClean="0">
                <a:solidFill>
                  <a:srgbClr val="2A6EB4"/>
                </a:solidFill>
                <a:latin typeface="Ubuntu" panose="020B0504030602030204" pitchFamily="34" charset="0"/>
              </a:rPr>
              <a:t>Z</a:t>
            </a:r>
            <a:r>
              <a:rPr sz="3500" dirty="0" err="1" smtClean="0">
                <a:solidFill>
                  <a:srgbClr val="2A6EB4"/>
                </a:solidFill>
                <a:latin typeface="Ubuntu" panose="020B0504030602030204" pitchFamily="34" charset="0"/>
              </a:rPr>
              <a:t>asiłek</a:t>
            </a:r>
            <a:r>
              <a:rPr sz="3500" spc="-20" dirty="0" smtClean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500" dirty="0" err="1" smtClean="0">
                <a:solidFill>
                  <a:srgbClr val="2A6EB4"/>
                </a:solidFill>
                <a:latin typeface="Ubuntu" panose="020B0504030602030204" pitchFamily="34" charset="0"/>
              </a:rPr>
              <a:t>macierzyński</a:t>
            </a:r>
            <a:r>
              <a:rPr lang="pl-PL" sz="3500" dirty="0" smtClean="0">
                <a:solidFill>
                  <a:srgbClr val="2A6EB4"/>
                </a:solidFill>
                <a:latin typeface="Ubuntu" panose="020B0504030602030204" pitchFamily="34" charset="0"/>
              </a:rPr>
              <a:t> za okres uzupełniającego urlopu macierzyńskiego</a:t>
            </a:r>
            <a:endParaRPr sz="3500" dirty="0">
              <a:solidFill>
                <a:srgbClr val="2A6EB4"/>
              </a:solidFill>
              <a:latin typeface="Ubuntu" panose="020B0504030602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100" y="1987863"/>
            <a:ext cx="8915400" cy="5286062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r>
              <a:rPr lang="pl-PL" sz="2300" dirty="0" smtClean="0"/>
              <a:t>Masz </a:t>
            </a:r>
            <a:r>
              <a:rPr lang="pl-PL" sz="2300" dirty="0"/>
              <a:t>prawo do uzupełniającego urlopu </a:t>
            </a:r>
            <a:r>
              <a:rPr lang="pl-PL" sz="2300" dirty="0" smtClean="0"/>
              <a:t>macierzyńskiego bezpośrednio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po </a:t>
            </a:r>
            <a:r>
              <a:rPr lang="pl-PL" sz="2300" dirty="0" smtClean="0"/>
              <a:t>urlopie macierzyńskim, </a:t>
            </a:r>
            <a:r>
              <a:rPr lang="pl-PL" sz="2300" dirty="0"/>
              <a:t>jeśli:</a:t>
            </a:r>
          </a:p>
          <a:p>
            <a:pPr marL="432000">
              <a:lnSpc>
                <a:spcPts val="2600"/>
              </a:lnSpc>
            </a:pPr>
            <a:r>
              <a:rPr lang="pl-PL" sz="2300" dirty="0" smtClean="0"/>
              <a:t>urodzisz </a:t>
            </a:r>
            <a:r>
              <a:rPr lang="pl-PL" sz="2300" dirty="0"/>
              <a:t>dziecko przed ukończeniem </a:t>
            </a:r>
            <a:r>
              <a:rPr lang="pl-PL" sz="2300" dirty="0" smtClean="0"/>
              <a:t>28. </a:t>
            </a:r>
            <a:r>
              <a:rPr lang="pl-PL" sz="2300" dirty="0"/>
              <a:t>tygodnia ciąży lub z masą urodzeniową nie większą niż 1000 g – do tygodnia urlopu za każdy tydzień pobytu dziecka w szpitalu, do upływu </a:t>
            </a:r>
            <a:r>
              <a:rPr lang="pl-PL" sz="2300" dirty="0" smtClean="0"/>
              <a:t>15. </a:t>
            </a:r>
            <a:r>
              <a:rPr lang="pl-PL" sz="2300" dirty="0"/>
              <a:t>tygodnia po </a:t>
            </a:r>
            <a:r>
              <a:rPr lang="pl-PL" sz="2300" dirty="0" smtClean="0"/>
              <a:t>porodzie;</a:t>
            </a:r>
          </a:p>
          <a:p>
            <a:pPr marL="432000">
              <a:lnSpc>
                <a:spcPts val="2600"/>
              </a:lnSpc>
            </a:pPr>
            <a:r>
              <a:rPr lang="pl-PL" sz="2400" dirty="0" smtClean="0"/>
              <a:t>urodzisz </a:t>
            </a:r>
            <a:r>
              <a:rPr lang="pl-PL" sz="2400" dirty="0"/>
              <a:t>dziecko po ukończeniu </a:t>
            </a:r>
            <a:r>
              <a:rPr lang="pl-PL" sz="2400" dirty="0" smtClean="0"/>
              <a:t>28. </a:t>
            </a:r>
            <a:r>
              <a:rPr lang="pl-PL" sz="2400" dirty="0"/>
              <a:t>tygodnia ciąży i przed ukończeniem </a:t>
            </a:r>
            <a:r>
              <a:rPr lang="pl-PL" sz="2400" dirty="0" smtClean="0"/>
              <a:t>37. </a:t>
            </a:r>
            <a:r>
              <a:rPr lang="pl-PL" sz="2400" dirty="0"/>
              <a:t>tygodnia ciąży i z masą urodzeniową większą niż 1000 g – do tygodnia urlopu za każdy tydzień pobytu dziecka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szpitalu, do upływu </a:t>
            </a:r>
            <a:r>
              <a:rPr lang="pl-PL" sz="2400" dirty="0" smtClean="0"/>
              <a:t>8. </a:t>
            </a:r>
            <a:r>
              <a:rPr lang="pl-PL" sz="2400" dirty="0"/>
              <a:t>tygodnia po </a:t>
            </a:r>
            <a:r>
              <a:rPr lang="pl-PL" sz="2400" dirty="0" smtClean="0"/>
              <a:t>porodzie;</a:t>
            </a:r>
          </a:p>
          <a:p>
            <a:pPr marL="432000">
              <a:lnSpc>
                <a:spcPts val="2600"/>
              </a:lnSpc>
            </a:pPr>
            <a:r>
              <a:rPr lang="pl-PL" sz="2400" dirty="0" smtClean="0"/>
              <a:t>urodzisz </a:t>
            </a:r>
            <a:r>
              <a:rPr lang="pl-PL" sz="2400" dirty="0"/>
              <a:t>dziecko po ukończeniu </a:t>
            </a:r>
            <a:r>
              <a:rPr lang="pl-PL" sz="2400" dirty="0" smtClean="0"/>
              <a:t>37. </a:t>
            </a:r>
            <a:r>
              <a:rPr lang="pl-PL" sz="2400" dirty="0"/>
              <a:t>tygodnia ciąży i </a:t>
            </a:r>
            <a:r>
              <a:rPr lang="pl-PL" sz="2400" dirty="0" smtClean="0"/>
              <a:t>po porodzie dziecko będzie w szpitalu przez </a:t>
            </a:r>
            <a:r>
              <a:rPr lang="pl-PL" sz="2400" dirty="0"/>
              <a:t>co najmniej 2 kolejne dni, przy czym pierwszy z tych dni będzie przypadał w okresie od 5. do 28. dnia po porodzie – </a:t>
            </a:r>
            <a:r>
              <a:rPr lang="pl-PL" sz="2400" dirty="0" smtClean="0"/>
              <a:t>do </a:t>
            </a:r>
            <a:r>
              <a:rPr lang="pl-PL" sz="2400" dirty="0"/>
              <a:t>tygodnia urlopu za każdy tydzień pobytu dziecka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szpitalu, </a:t>
            </a:r>
            <a:r>
              <a:rPr lang="pl-PL" sz="2400" dirty="0" smtClean="0"/>
              <a:t>w </a:t>
            </a:r>
            <a:r>
              <a:rPr lang="pl-PL" sz="2400" dirty="0"/>
              <a:t>okresie od 5. dnia do upływu 8. tygodnia po porodzie.</a:t>
            </a:r>
          </a:p>
          <a:p>
            <a:pPr marL="858519" marR="5080">
              <a:lnSpc>
                <a:spcPct val="100000"/>
              </a:lnSpc>
            </a:pPr>
            <a:endParaRPr lang="pl-PL" sz="2400" dirty="0"/>
          </a:p>
        </p:txBody>
      </p:sp>
      <p:sp>
        <p:nvSpPr>
          <p:cNvPr id="6" name="object 11"/>
          <p:cNvSpPr/>
          <p:nvPr/>
        </p:nvSpPr>
        <p:spPr>
          <a:xfrm>
            <a:off x="908023" y="3914650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/>
          <p:cNvSpPr/>
          <p:nvPr/>
        </p:nvSpPr>
        <p:spPr>
          <a:xfrm>
            <a:off x="908023" y="29305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1"/>
          <p:cNvSpPr/>
          <p:nvPr/>
        </p:nvSpPr>
        <p:spPr>
          <a:xfrm>
            <a:off x="907200" y="52345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  <p:sp>
        <p:nvSpPr>
          <p:cNvPr id="14" name="object 18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</p:spTree>
    <p:extLst>
      <p:ext uri="{BB962C8B-B14F-4D97-AF65-F5344CB8AC3E}">
        <p14:creationId xmlns:p14="http://schemas.microsoft.com/office/powerpoint/2010/main" val="332928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4805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9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opiekuńczy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7299" y="1177696"/>
            <a:ext cx="69627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otrzymasz, gdy będziesz </a:t>
            </a:r>
            <a:r>
              <a:rPr sz="3000" spc="-15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opiekować</a:t>
            </a:r>
            <a:r>
              <a:rPr sz="3000" spc="-8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się: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299" y="1965460"/>
            <a:ext cx="839343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3710940" indent="-635">
              <a:lnSpc>
                <a:spcPct val="100000"/>
              </a:lnSpc>
              <a:spcBef>
                <a:spcPts val="565"/>
              </a:spcBef>
            </a:pPr>
            <a:r>
              <a:rPr lang="pl-PL" sz="2000" spc="-10" dirty="0">
                <a:latin typeface="Ubuntu"/>
                <a:cs typeface="Ubuntu"/>
              </a:rPr>
              <a:t>zdrowym dzieckiem w wieku do 8 lat </a:t>
            </a:r>
            <a:br>
              <a:rPr lang="pl-PL" sz="2000" spc="-10" dirty="0">
                <a:latin typeface="Ubuntu"/>
                <a:cs typeface="Ubuntu"/>
              </a:rPr>
            </a:br>
            <a:r>
              <a:rPr lang="pl-PL" sz="2000" spc="-10" dirty="0">
                <a:latin typeface="Ubuntu"/>
                <a:cs typeface="Ubuntu"/>
              </a:rPr>
              <a:t>w sytuacjach określonych </a:t>
            </a:r>
            <a:br>
              <a:rPr lang="pl-PL" sz="2000" spc="-10" dirty="0">
                <a:latin typeface="Ubuntu"/>
                <a:cs typeface="Ubuntu"/>
              </a:rPr>
            </a:br>
            <a:r>
              <a:rPr lang="pl-PL" sz="2000" spc="-10" dirty="0">
                <a:latin typeface="Ubuntu"/>
                <a:cs typeface="Ubuntu"/>
              </a:rPr>
              <a:t>w przepisach lub chorym dzieckiem do 14 lat, w tym także </a:t>
            </a:r>
            <a:r>
              <a:rPr lang="pl-PL" sz="2000" spc="-10" dirty="0" smtClean="0">
                <a:latin typeface="Ubuntu"/>
                <a:cs typeface="Ubuntu"/>
              </a:rPr>
              <a:t>dzieckiem</a:t>
            </a:r>
            <a:br>
              <a:rPr lang="pl-PL" sz="2000" spc="-10" dirty="0" smtClean="0">
                <a:latin typeface="Ubuntu"/>
                <a:cs typeface="Ubuntu"/>
              </a:rPr>
            </a:br>
            <a:r>
              <a:rPr lang="pl-PL" sz="2000" spc="-10" dirty="0" smtClean="0">
                <a:latin typeface="Ubuntu"/>
                <a:cs typeface="Ubuntu"/>
              </a:rPr>
              <a:t>z niepełnosprawnością w </a:t>
            </a:r>
            <a:r>
              <a:rPr lang="pl-PL" sz="2000" spc="-10" dirty="0">
                <a:latin typeface="Ubuntu"/>
                <a:cs typeface="Ubuntu"/>
              </a:rPr>
              <a:t>tym wieku </a:t>
            </a:r>
            <a:br>
              <a:rPr lang="pl-PL" sz="2000" spc="-10" dirty="0">
                <a:latin typeface="Ubuntu"/>
                <a:cs typeface="Ubuntu"/>
              </a:rPr>
            </a:br>
            <a:r>
              <a:rPr sz="2000" spc="-5" dirty="0">
                <a:latin typeface="Ubuntu"/>
                <a:cs typeface="Ubuntu"/>
              </a:rPr>
              <a:t>(</a:t>
            </a:r>
            <a:r>
              <a:rPr sz="2000" b="1" spc="-5" dirty="0">
                <a:solidFill>
                  <a:srgbClr val="2A6EB4"/>
                </a:solidFill>
                <a:latin typeface="Ubuntu"/>
                <a:cs typeface="Ubuntu"/>
              </a:rPr>
              <a:t>60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dni w </a:t>
            </a:r>
            <a:r>
              <a:rPr sz="2000" b="1" spc="-15" dirty="0" err="1">
                <a:solidFill>
                  <a:srgbClr val="2A6EB4"/>
                </a:solidFill>
                <a:latin typeface="Ubuntu"/>
                <a:cs typeface="Ubuntu"/>
              </a:rPr>
              <a:t>roku</a:t>
            </a:r>
            <a:r>
              <a:rPr sz="2000" b="1" spc="-1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b="1" spc="-5" dirty="0" err="1">
                <a:solidFill>
                  <a:srgbClr val="2A6EB4"/>
                </a:solidFill>
                <a:latin typeface="Ubuntu"/>
                <a:cs typeface="Ubuntu"/>
              </a:rPr>
              <a:t>kalendarzowym</a:t>
            </a:r>
            <a:r>
              <a:rPr sz="2000" spc="-5" dirty="0" smtClean="0">
                <a:latin typeface="Ubuntu"/>
                <a:cs typeface="Ubuntu"/>
              </a:rPr>
              <a:t>);</a:t>
            </a:r>
            <a:endParaRPr lang="pl-PL" sz="2000" spc="-5" dirty="0" smtClean="0">
              <a:latin typeface="Ubuntu"/>
              <a:cs typeface="Ubuntu"/>
            </a:endParaRPr>
          </a:p>
          <a:p>
            <a:pPr marL="342900" marR="3710940" indent="-635">
              <a:lnSpc>
                <a:spcPct val="100000"/>
              </a:lnSpc>
              <a:spcBef>
                <a:spcPts val="565"/>
              </a:spcBef>
            </a:pPr>
            <a:r>
              <a:rPr lang="pl-PL" sz="2000" spc="-5" dirty="0" smtClean="0">
                <a:latin typeface="Ubuntu"/>
                <a:cs typeface="Ubuntu"/>
              </a:rPr>
              <a:t>dzieckiem </a:t>
            </a:r>
            <a:r>
              <a:rPr lang="pl-PL" sz="2000" spc="-5" dirty="0">
                <a:latin typeface="Ubuntu"/>
                <a:cs typeface="Ubuntu"/>
              </a:rPr>
              <a:t>z niepełnosprawnością</a:t>
            </a:r>
            <a:r>
              <a:rPr lang="pl-PL" sz="2000" dirty="0">
                <a:latin typeface="Ubuntu"/>
                <a:cs typeface="Ubuntu"/>
              </a:rPr>
              <a:t>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w </a:t>
            </a:r>
            <a:r>
              <a:rPr lang="pl-PL" sz="2000" dirty="0">
                <a:latin typeface="Ubuntu"/>
                <a:cs typeface="Ubuntu"/>
              </a:rPr>
              <a:t>wieku 8–18 lat </a:t>
            </a:r>
            <a:r>
              <a:rPr lang="pl-PL" sz="2000" dirty="0" smtClean="0">
                <a:latin typeface="Ubuntu"/>
                <a:cs typeface="Ubuntu"/>
              </a:rPr>
              <a:t>w</a:t>
            </a:r>
            <a:r>
              <a:rPr lang="pl-PL" sz="2000" spc="-90" dirty="0" smtClean="0">
                <a:latin typeface="Ubuntu"/>
                <a:cs typeface="Ubuntu"/>
              </a:rPr>
              <a:t> </a:t>
            </a:r>
            <a:r>
              <a:rPr lang="pl-PL" sz="2000" dirty="0">
                <a:latin typeface="Ubuntu"/>
                <a:cs typeface="Ubuntu"/>
              </a:rPr>
              <a:t>związku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z </a:t>
            </a:r>
            <a:r>
              <a:rPr lang="pl-PL" sz="2000" dirty="0">
                <a:latin typeface="Ubuntu"/>
                <a:cs typeface="Ubuntu"/>
              </a:rPr>
              <a:t>porodem, chorobą albo </a:t>
            </a:r>
            <a:r>
              <a:rPr lang="pl-PL" sz="2000" spc="-10" dirty="0">
                <a:latin typeface="Ubuntu"/>
                <a:cs typeface="Ubuntu"/>
              </a:rPr>
              <a:t>pobytem </a:t>
            </a:r>
            <a:r>
              <a:rPr lang="pl-PL" sz="2000" spc="-10" dirty="0" smtClean="0">
                <a:latin typeface="Ubuntu"/>
                <a:cs typeface="Ubuntu"/>
              </a:rPr>
              <a:t/>
            </a:r>
            <a:br>
              <a:rPr lang="pl-PL" sz="2000" spc="-1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w </a:t>
            </a:r>
            <a:r>
              <a:rPr lang="pl-PL" sz="2000" dirty="0">
                <a:latin typeface="Ubuntu"/>
                <a:cs typeface="Ubuntu"/>
              </a:rPr>
              <a:t>szpitalu </a:t>
            </a:r>
            <a:r>
              <a:rPr lang="pl-PL" sz="2000" spc="-35" dirty="0" smtClean="0">
                <a:latin typeface="Ubuntu"/>
                <a:cs typeface="Ubuntu"/>
              </a:rPr>
              <a:t>Twojego </a:t>
            </a:r>
            <a:r>
              <a:rPr lang="pl-PL" sz="2000" spc="-10" dirty="0">
                <a:latin typeface="Ubuntu"/>
                <a:cs typeface="Ubuntu"/>
              </a:rPr>
              <a:t>małżonka </a:t>
            </a:r>
            <a:r>
              <a:rPr lang="pl-PL" sz="2000" dirty="0">
                <a:latin typeface="Ubuntu"/>
                <a:cs typeface="Ubuntu"/>
              </a:rPr>
              <a:t>lub rodzica </a:t>
            </a:r>
            <a:r>
              <a:rPr lang="pl-PL" sz="2000" spc="-10" dirty="0">
                <a:latin typeface="Ubuntu"/>
                <a:cs typeface="Ubuntu"/>
              </a:rPr>
              <a:t>tego </a:t>
            </a:r>
            <a:r>
              <a:rPr lang="pl-PL" sz="2000" dirty="0">
                <a:latin typeface="Ubuntu"/>
                <a:cs typeface="Ubuntu"/>
              </a:rPr>
              <a:t>dziecka, który stale się nim opiekuje </a:t>
            </a:r>
            <a:r>
              <a:rPr lang="pl-PL" sz="2000" spc="-5" dirty="0">
                <a:latin typeface="Ubuntu"/>
                <a:cs typeface="Ubuntu"/>
              </a:rPr>
              <a:t>(</a:t>
            </a:r>
            <a:r>
              <a:rPr lang="pl-PL" sz="2000" b="1" spc="-5" dirty="0">
                <a:solidFill>
                  <a:srgbClr val="2A6EB4"/>
                </a:solidFill>
                <a:latin typeface="Ubuntu"/>
                <a:cs typeface="Ubuntu"/>
              </a:rPr>
              <a:t>30 </a:t>
            </a:r>
            <a:r>
              <a:rPr lang="pl-PL" sz="2000" b="1" dirty="0">
                <a:solidFill>
                  <a:srgbClr val="2A6EB4"/>
                </a:solidFill>
                <a:latin typeface="Ubuntu"/>
                <a:cs typeface="Ubuntu"/>
              </a:rPr>
              <a:t>dni w </a:t>
            </a:r>
            <a:r>
              <a:rPr lang="pl-PL" sz="2000" b="1" spc="-15" dirty="0">
                <a:solidFill>
                  <a:srgbClr val="2A6EB4"/>
                </a:solidFill>
                <a:latin typeface="Ubuntu"/>
                <a:cs typeface="Ubuntu"/>
              </a:rPr>
              <a:t>roku</a:t>
            </a:r>
            <a:r>
              <a:rPr lang="pl-PL" sz="2000" b="1" spc="-5" dirty="0">
                <a:solidFill>
                  <a:srgbClr val="2A6EB4"/>
                </a:solidFill>
                <a:latin typeface="Ubuntu"/>
                <a:cs typeface="Ubuntu"/>
              </a:rPr>
              <a:t> kalendarzowym</a:t>
            </a:r>
            <a:r>
              <a:rPr lang="pl-PL" sz="2000" spc="-5" dirty="0">
                <a:latin typeface="Ubuntu"/>
                <a:cs typeface="Ubuntu"/>
              </a:rPr>
              <a:t>).</a:t>
            </a:r>
            <a:endParaRPr lang="pl-PL" sz="2000" dirty="0">
              <a:latin typeface="Ubuntu"/>
              <a:cs typeface="Ubunt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5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5" name="object 15" descr="Rysunek. Kobieta popycha wózek z dzieckiem."/>
          <p:cNvSpPr/>
          <p:nvPr/>
        </p:nvSpPr>
        <p:spPr>
          <a:xfrm>
            <a:off x="6461841" y="2318089"/>
            <a:ext cx="3084163" cy="3130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887299" y="20058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1"/>
          <p:cNvSpPr/>
          <p:nvPr/>
        </p:nvSpPr>
        <p:spPr>
          <a:xfrm>
            <a:off x="887299" y="3921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962775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opiekuńczy</a:t>
            </a:r>
          </a:p>
          <a:p>
            <a:pPr marL="12700">
              <a:lnSpc>
                <a:spcPts val="3500"/>
              </a:lnSpc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otrzymasz, gdy będziesz </a:t>
            </a:r>
            <a:r>
              <a:rPr sz="3000" spc="-15" dirty="0">
                <a:solidFill>
                  <a:srgbClr val="2A6EB4"/>
                </a:solidFill>
                <a:latin typeface="Ubuntu" panose="020B0504030602030204" pitchFamily="34" charset="0"/>
              </a:rPr>
              <a:t>opiekować</a:t>
            </a:r>
            <a:r>
              <a:rPr sz="3000" spc="-8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się: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894" y="2016125"/>
            <a:ext cx="9750806" cy="5018682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88720" marR="322580" defTabSz="0">
              <a:lnSpc>
                <a:spcPct val="100000"/>
              </a:lnSpc>
              <a:spcBef>
                <a:spcPts val="615"/>
              </a:spcBef>
            </a:pPr>
            <a:r>
              <a:rPr sz="2400" spc="5" dirty="0" err="1" smtClean="0">
                <a:latin typeface="Ubuntu"/>
                <a:cs typeface="Ubuntu"/>
              </a:rPr>
              <a:t>chorym</a:t>
            </a:r>
            <a:r>
              <a:rPr sz="2400" spc="5" dirty="0" smtClean="0">
                <a:latin typeface="Ubuntu"/>
                <a:cs typeface="Ubuntu"/>
              </a:rPr>
              <a:t> </a:t>
            </a:r>
            <a:r>
              <a:rPr lang="pl-PL" sz="2400" spc="-5" dirty="0">
                <a:latin typeface="Ubuntu"/>
                <a:cs typeface="Ubuntu"/>
              </a:rPr>
              <a:t>dzieckiem z </a:t>
            </a:r>
            <a:r>
              <a:rPr lang="pl-PL" sz="2400" spc="-5" dirty="0" smtClean="0">
                <a:latin typeface="Ubuntu"/>
                <a:cs typeface="Ubuntu"/>
              </a:rPr>
              <a:t>niepełnosprawnością </a:t>
            </a:r>
            <a:br>
              <a:rPr lang="pl-PL" sz="2400" spc="-5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dirty="0" err="1">
                <a:latin typeface="Ubuntu"/>
                <a:cs typeface="Ubuntu"/>
              </a:rPr>
              <a:t>wieku</a:t>
            </a:r>
            <a:r>
              <a:rPr sz="2400" dirty="0">
                <a:latin typeface="Ubuntu"/>
                <a:cs typeface="Ubuntu"/>
              </a:rPr>
              <a:t> 14–18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lat</a:t>
            </a:r>
            <a:r>
              <a:rPr sz="2400" dirty="0">
                <a:latin typeface="Ubuntu"/>
                <a:cs typeface="Ubuntu"/>
              </a:rPr>
              <a:t>  (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30 </a:t>
            </a:r>
            <a:r>
              <a:rPr sz="2400" b="1" dirty="0" err="1">
                <a:solidFill>
                  <a:srgbClr val="2A6EB4"/>
                </a:solidFill>
                <a:latin typeface="Ubuntu"/>
                <a:cs typeface="Ubuntu"/>
              </a:rPr>
              <a:t>dni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 w </a:t>
            </a:r>
            <a:r>
              <a:rPr sz="2400" b="1" spc="-15" dirty="0" err="1">
                <a:solidFill>
                  <a:srgbClr val="2A6EB4"/>
                </a:solidFill>
                <a:latin typeface="Ubuntu"/>
                <a:cs typeface="Ubuntu"/>
              </a:rPr>
              <a:t>roku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spc="-5" dirty="0" err="1">
                <a:solidFill>
                  <a:srgbClr val="2A6EB4"/>
                </a:solidFill>
                <a:latin typeface="Ubuntu"/>
                <a:cs typeface="Ubuntu"/>
              </a:rPr>
              <a:t>kalendarzowym</a:t>
            </a:r>
            <a:r>
              <a:rPr sz="2400" spc="-5" dirty="0" smtClean="0">
                <a:latin typeface="Ubuntu"/>
                <a:cs typeface="Ubuntu"/>
              </a:rPr>
              <a:t>);</a:t>
            </a:r>
            <a:endParaRPr lang="pl-PL" sz="2400" spc="-5" dirty="0">
              <a:latin typeface="Ubuntu"/>
              <a:cs typeface="Ubuntu"/>
            </a:endParaRPr>
          </a:p>
          <a:p>
            <a:pPr marL="1188720" marR="322580" defTabSz="0">
              <a:lnSpc>
                <a:spcPct val="100000"/>
              </a:lnSpc>
              <a:spcBef>
                <a:spcPts val="615"/>
              </a:spcBef>
            </a:pPr>
            <a:endParaRPr lang="pl-PL" sz="2400" spc="-5" dirty="0" smtClean="0">
              <a:latin typeface="Ubuntu"/>
              <a:cs typeface="Ubuntu"/>
            </a:endParaRPr>
          </a:p>
          <a:p>
            <a:pPr marL="1188720" marR="322580" defTabSz="0">
              <a:lnSpc>
                <a:spcPct val="100000"/>
              </a:lnSpc>
              <a:spcBef>
                <a:spcPts val="615"/>
              </a:spcBef>
            </a:pPr>
            <a:r>
              <a:rPr lang="pl-PL" sz="2400" spc="-10" dirty="0" smtClean="0">
                <a:latin typeface="Ubuntu"/>
                <a:cs typeface="Ubuntu"/>
              </a:rPr>
              <a:t>chorym dzieckiem w wieku  powyżej 14 lat lub innym </a:t>
            </a:r>
            <a:r>
              <a:rPr lang="pl-PL" sz="2400" spc="5" dirty="0" smtClean="0">
                <a:latin typeface="Ubuntu"/>
                <a:cs typeface="Ubuntu"/>
              </a:rPr>
              <a:t>chorym </a:t>
            </a:r>
            <a:r>
              <a:rPr lang="pl-PL" sz="2400" dirty="0" smtClean="0">
                <a:latin typeface="Ubuntu"/>
                <a:cs typeface="Ubuntu"/>
              </a:rPr>
              <a:t>członkiem</a:t>
            </a:r>
            <a:r>
              <a:rPr lang="pl-PL" sz="2400" spc="-45" dirty="0" smtClean="0"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>rodziny  </a:t>
            </a:r>
            <a:r>
              <a:rPr lang="pl-PL" sz="2400" dirty="0" smtClean="0">
                <a:latin typeface="Ubuntu"/>
                <a:cs typeface="Ubuntu"/>
              </a:rPr>
              <a:t>(np. </a:t>
            </a:r>
            <a:r>
              <a:rPr lang="pl-PL" sz="2400" spc="-5" dirty="0" smtClean="0">
                <a:latin typeface="Ubuntu"/>
                <a:cs typeface="Ubuntu"/>
              </a:rPr>
              <a:t>małżonkiem,</a:t>
            </a:r>
            <a:r>
              <a:rPr lang="pl-PL" sz="2400" spc="-15" dirty="0" smtClean="0"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>rodzicem), </a:t>
            </a:r>
            <a:br>
              <a:rPr lang="pl-PL" sz="2400" spc="-10" dirty="0" smtClean="0">
                <a:latin typeface="Ubuntu"/>
                <a:cs typeface="Ubuntu"/>
              </a:rPr>
            </a:br>
            <a:r>
              <a:rPr lang="pl-PL" sz="2400" dirty="0" smtClean="0">
                <a:latin typeface="Ubuntu"/>
                <a:cs typeface="Ubuntu"/>
              </a:rPr>
              <a:t>jeśli będziesz z nim</a:t>
            </a:r>
            <a:r>
              <a:rPr lang="pl-PL" sz="2400" spc="-10" dirty="0" smtClean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mieszkać w czasie </a:t>
            </a:r>
            <a:r>
              <a:rPr lang="pl-PL" sz="2400" spc="-5" dirty="0" smtClean="0">
                <a:latin typeface="Ubuntu"/>
                <a:cs typeface="Ubuntu"/>
              </a:rPr>
              <a:t>choroby </a:t>
            </a:r>
            <a:br>
              <a:rPr lang="pl-PL" sz="2400" spc="-5" dirty="0" smtClean="0">
                <a:latin typeface="Ubuntu"/>
                <a:cs typeface="Ubuntu"/>
              </a:rPr>
            </a:br>
            <a:r>
              <a:rPr lang="pl-PL" sz="2400" spc="-5" dirty="0" smtClean="0">
                <a:latin typeface="Ubuntu"/>
                <a:cs typeface="Ubuntu"/>
              </a:rPr>
              <a:t>(</a:t>
            </a:r>
            <a:r>
              <a:rPr lang="pl-PL" sz="2400" b="1" spc="-5" dirty="0" smtClean="0">
                <a:solidFill>
                  <a:srgbClr val="2A6EB4"/>
                </a:solidFill>
                <a:latin typeface="Ubuntu"/>
                <a:cs typeface="Ubuntu"/>
              </a:rPr>
              <a:t>14 </a:t>
            </a: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dni w</a:t>
            </a:r>
            <a:r>
              <a:rPr lang="pl-PL" sz="2400" b="1" spc="-70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lang="pl-PL" sz="2400" b="1" spc="-15" dirty="0" smtClean="0">
                <a:solidFill>
                  <a:srgbClr val="2A6EB4"/>
                </a:solidFill>
                <a:latin typeface="Ubuntu"/>
                <a:cs typeface="Ubuntu"/>
              </a:rPr>
              <a:t>roku </a:t>
            </a:r>
            <a:r>
              <a:rPr lang="pl-PL" sz="2400" b="1" spc="-5" dirty="0" smtClean="0">
                <a:solidFill>
                  <a:srgbClr val="2A6EB4"/>
                </a:solidFill>
                <a:latin typeface="Ubuntu"/>
                <a:cs typeface="Ubuntu"/>
              </a:rPr>
              <a:t>kalendarzowym</a:t>
            </a:r>
            <a:r>
              <a:rPr lang="pl-PL" sz="2400" spc="-5" dirty="0" smtClean="0">
                <a:latin typeface="Ubuntu"/>
                <a:cs typeface="Ubuntu"/>
              </a:rPr>
              <a:t>).</a:t>
            </a:r>
          </a:p>
          <a:p>
            <a:pPr marL="1188720" marR="126364" defTabSz="0">
              <a:lnSpc>
                <a:spcPct val="100000"/>
              </a:lnSpc>
            </a:pPr>
            <a:endParaRPr lang="pl-PL" sz="2400" spc="-5" dirty="0" smtClean="0"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Z</a:t>
            </a:r>
            <a:r>
              <a:rPr sz="2400" b="1" dirty="0" err="1" smtClean="0">
                <a:solidFill>
                  <a:srgbClr val="2A6EB4"/>
                </a:solidFill>
                <a:latin typeface="Ubuntu"/>
                <a:cs typeface="Ubuntu"/>
              </a:rPr>
              <a:t>asił</a:t>
            </a:r>
            <a:r>
              <a:rPr lang="pl-PL" sz="2400" b="1" dirty="0" err="1" smtClean="0">
                <a:solidFill>
                  <a:srgbClr val="2A6EB4"/>
                </a:solidFill>
                <a:latin typeface="Ubuntu"/>
                <a:cs typeface="Ubuntu"/>
              </a:rPr>
              <a:t>ek</a:t>
            </a: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 opiekuńczy</a:t>
            </a:r>
            <a:r>
              <a:rPr sz="2400" b="1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spc="5" dirty="0" err="1" smtClean="0">
                <a:solidFill>
                  <a:srgbClr val="2A6EB4"/>
                </a:solidFill>
                <a:latin typeface="Ubuntu"/>
                <a:cs typeface="Ubuntu"/>
              </a:rPr>
              <a:t>wynosi</a:t>
            </a:r>
            <a:r>
              <a:rPr sz="2400" b="1" spc="5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400" b="1" dirty="0" smtClean="0">
                <a:solidFill>
                  <a:srgbClr val="2A6EB4"/>
                </a:solidFill>
                <a:latin typeface="Ubuntu"/>
                <a:cs typeface="Ubuntu"/>
              </a:rPr>
              <a:t>80% </a:t>
            </a:r>
            <a:r>
              <a:rPr sz="2400" b="1" dirty="0" err="1" smtClean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sz="2400" b="1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lang="pl-PL" sz="2400" b="1" dirty="0" smtClean="0">
                <a:solidFill>
                  <a:srgbClr val="7695CB"/>
                </a:solidFill>
                <a:latin typeface="Ubuntu"/>
                <a:cs typeface="Ubuntu"/>
              </a:rPr>
              <a:t/>
            </a:r>
            <a:br>
              <a:rPr lang="pl-PL" sz="2400" b="1" dirty="0" smtClean="0">
                <a:solidFill>
                  <a:srgbClr val="7695CB"/>
                </a:solidFill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(</a:t>
            </a:r>
            <a:r>
              <a:rPr sz="2400" dirty="0" err="1" smtClean="0">
                <a:latin typeface="Ubuntu"/>
                <a:cs typeface="Ubuntu"/>
              </a:rPr>
              <a:t>średniej</a:t>
            </a:r>
            <a:r>
              <a:rPr sz="2400" dirty="0" smtClean="0">
                <a:latin typeface="Ubuntu"/>
                <a:cs typeface="Ubuntu"/>
              </a:rPr>
              <a:t> z 12</a:t>
            </a:r>
            <a:r>
              <a:rPr sz="2400" spc="-80" dirty="0" smtClean="0">
                <a:latin typeface="Ubuntu"/>
                <a:cs typeface="Ubuntu"/>
              </a:rPr>
              <a:t> </a:t>
            </a:r>
            <a:r>
              <a:rPr lang="pl-PL" sz="2400" dirty="0">
                <a:latin typeface="Ubuntu"/>
                <a:cs typeface="Ubuntu"/>
              </a:rPr>
              <a:t>miesięcy lub z okresu krótszego</a:t>
            </a:r>
            <a:r>
              <a:rPr lang="pl-PL" sz="2400" dirty="0" smtClean="0">
                <a:latin typeface="Ubuntu"/>
                <a:cs typeface="Ubuntu"/>
              </a:rPr>
              <a:t>).</a:t>
            </a:r>
          </a:p>
          <a:p>
            <a:pPr marL="858519">
              <a:lnSpc>
                <a:spcPts val="2500"/>
              </a:lnSpc>
            </a:pPr>
            <a:endParaRPr lang="pl-PL" sz="2400" b="1" dirty="0" smtClean="0">
              <a:solidFill>
                <a:srgbClr val="7695CB"/>
              </a:solidFill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Łączny okres pobierania zasiłku </a:t>
            </a:r>
            <a:r>
              <a:rPr lang="pl-PL" sz="2400" dirty="0" smtClean="0">
                <a:latin typeface="Ubuntu"/>
                <a:cs typeface="Ubuntu"/>
              </a:rPr>
              <a:t>opiekuńczego w danym roku kalendarzowym nie może przekroczyć 60 dni. 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94" y="2085995"/>
            <a:ext cx="4584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6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900024" y="2207851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900024" y="34639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ubezpieczenia  wypadkowego</a:t>
            </a:r>
          </a:p>
        </p:txBody>
      </p:sp>
      <p:sp>
        <p:nvSpPr>
          <p:cNvPr id="9" name="object 9" descr="Rysunek. Mężczyzna w szpitalnym łóżku, obok niego&#10;pielęgniarka."/>
          <p:cNvSpPr/>
          <p:nvPr/>
        </p:nvSpPr>
        <p:spPr>
          <a:xfrm>
            <a:off x="1700419" y="1920206"/>
            <a:ext cx="1203821" cy="1215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 descr="Rysunek. Mężczyzna z nogą w gipsie i o kulach."/>
          <p:cNvSpPr/>
          <p:nvPr/>
        </p:nvSpPr>
        <p:spPr>
          <a:xfrm>
            <a:off x="4819842" y="4760747"/>
            <a:ext cx="943636" cy="1125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Rysunek. Trzy osoby gimnastykują się."/>
          <p:cNvSpPr/>
          <p:nvPr/>
        </p:nvSpPr>
        <p:spPr>
          <a:xfrm>
            <a:off x="4555182" y="2031989"/>
            <a:ext cx="1383719" cy="1058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7624" y="3141456"/>
            <a:ext cx="14395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zasiłek  chorob</a:t>
            </a:r>
            <a:r>
              <a:rPr sz="2200" spc="-30" dirty="0">
                <a:solidFill>
                  <a:srgbClr val="2A6EB4"/>
                </a:solidFill>
                <a:latin typeface="Ubuntu"/>
                <a:cs typeface="Ubuntu"/>
              </a:rPr>
              <a:t>o</a:t>
            </a:r>
            <a:r>
              <a:rPr sz="2200" spc="35" dirty="0">
                <a:solidFill>
                  <a:srgbClr val="2A6EB4"/>
                </a:solidFill>
                <a:latin typeface="Ubuntu"/>
                <a:cs typeface="Ubuntu"/>
              </a:rPr>
              <a:t>w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72866" y="3141456"/>
            <a:ext cx="18948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2A6EB4"/>
                </a:solidFill>
                <a:latin typeface="Ubuntu"/>
                <a:cs typeface="Ubuntu"/>
              </a:rPr>
              <a:t>świadczenie  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rehabilita</a:t>
            </a:r>
            <a:r>
              <a:rPr sz="2200" spc="20" dirty="0">
                <a:solidFill>
                  <a:srgbClr val="2A6EB4"/>
                </a:solidFill>
                <a:latin typeface="Ubuntu"/>
                <a:cs typeface="Ubuntu"/>
              </a:rPr>
              <a:t>c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yjne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91177" y="3141456"/>
            <a:ext cx="1523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7034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renta  </a:t>
            </a:r>
            <a:r>
              <a:rPr sz="2200" spc="35" dirty="0">
                <a:solidFill>
                  <a:srgbClr val="2A6EB4"/>
                </a:solidFill>
                <a:latin typeface="Ubuntu"/>
                <a:cs typeface="Ubuntu"/>
              </a:rPr>
              <a:t>w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ypad</a:t>
            </a:r>
            <a:r>
              <a:rPr sz="2200" spc="-65" dirty="0">
                <a:solidFill>
                  <a:srgbClr val="2A6EB4"/>
                </a:solidFill>
                <a:latin typeface="Ubuntu"/>
                <a:cs typeface="Ubuntu"/>
              </a:rPr>
              <a:t>k</a:t>
            </a:r>
            <a:r>
              <a:rPr sz="2200" spc="-30" dirty="0">
                <a:solidFill>
                  <a:srgbClr val="2A6EB4"/>
                </a:solidFill>
                <a:latin typeface="Ubuntu"/>
                <a:cs typeface="Ubuntu"/>
              </a:rPr>
              <a:t>o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wa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27348" y="5852135"/>
            <a:ext cx="614553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2A6EB4"/>
                </a:solidFill>
                <a:latin typeface="Ubuntu"/>
                <a:cs typeface="Ubuntu"/>
              </a:rPr>
              <a:t>jednorazowe</a:t>
            </a:r>
            <a:r>
              <a:rPr sz="2200" spc="-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spc="-10" dirty="0">
                <a:solidFill>
                  <a:srgbClr val="2A6EB4"/>
                </a:solidFill>
                <a:latin typeface="Ubuntu"/>
                <a:cs typeface="Ubuntu"/>
              </a:rPr>
              <a:t>odszkodowanie</a:t>
            </a:r>
            <a:endParaRPr sz="2200" dirty="0">
              <a:solidFill>
                <a:srgbClr val="2A6EB4"/>
              </a:solidFill>
              <a:latin typeface="Ubuntu"/>
              <a:cs typeface="Ubuntu"/>
            </a:endParaRPr>
          </a:p>
          <a:p>
            <a:pPr marL="12700" marR="5080" algn="ctr">
              <a:lnSpc>
                <a:spcPct val="100000"/>
              </a:lnSpc>
            </a:pP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zwrot </a:t>
            </a:r>
            <a:r>
              <a:rPr sz="2200" spc="-25" dirty="0">
                <a:solidFill>
                  <a:srgbClr val="2A6EB4"/>
                </a:solidFill>
                <a:latin typeface="Ubuntu"/>
                <a:cs typeface="Ubuntu"/>
              </a:rPr>
              <a:t>kosztów 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wyrobów </a:t>
            </a:r>
            <a:r>
              <a:rPr sz="2200" spc="-5" dirty="0">
                <a:solidFill>
                  <a:srgbClr val="2A6EB4"/>
                </a:solidFill>
                <a:latin typeface="Ubuntu"/>
                <a:cs typeface="Ubuntu"/>
              </a:rPr>
              <a:t>medycznych,</a:t>
            </a:r>
            <a:r>
              <a:rPr sz="2200" spc="-4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spc="-5" dirty="0">
                <a:solidFill>
                  <a:srgbClr val="2A6EB4"/>
                </a:solidFill>
                <a:latin typeface="Ubuntu"/>
                <a:cs typeface="Ubuntu"/>
              </a:rPr>
              <a:t>świadczeń  </a:t>
            </a:r>
            <a:r>
              <a:rPr sz="2200" spc="-10" dirty="0">
                <a:solidFill>
                  <a:srgbClr val="2A6EB4"/>
                </a:solidFill>
                <a:latin typeface="Ubuntu"/>
                <a:cs typeface="Ubuntu"/>
              </a:rPr>
              <a:t>stomatologicznych 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i </a:t>
            </a:r>
            <a:r>
              <a:rPr sz="2200" spc="-10" dirty="0">
                <a:solidFill>
                  <a:srgbClr val="2A6EB4"/>
                </a:solidFill>
                <a:latin typeface="Ubuntu"/>
                <a:cs typeface="Ubuntu"/>
              </a:rPr>
              <a:t>szczepień</a:t>
            </a:r>
            <a:r>
              <a:rPr sz="2200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200" spc="-5" dirty="0">
                <a:solidFill>
                  <a:srgbClr val="2A6EB4"/>
                </a:solidFill>
                <a:latin typeface="Ubuntu"/>
                <a:cs typeface="Ubuntu"/>
              </a:rPr>
              <a:t>ochronnych</a:t>
            </a:r>
            <a:endParaRPr sz="2200" dirty="0">
              <a:solidFill>
                <a:srgbClr val="2A6EB4"/>
              </a:solidFill>
              <a:latin typeface="Ubuntu"/>
              <a:cs typeface="Ubuntu"/>
            </a:endParaRPr>
          </a:p>
        </p:txBody>
      </p:sp>
      <p:sp>
        <p:nvSpPr>
          <p:cNvPr id="16" name="object 16" descr="Rysunek. Mężczyzna w garniturze i z teczką potyka się o&#10;czarnego kota i się przewraca."/>
          <p:cNvSpPr/>
          <p:nvPr/>
        </p:nvSpPr>
        <p:spPr>
          <a:xfrm>
            <a:off x="7483146" y="1920179"/>
            <a:ext cx="1357494" cy="11353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63041" y="3924348"/>
            <a:ext cx="79952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2A6EB4"/>
                </a:solidFill>
                <a:latin typeface="Ubuntu"/>
                <a:cs typeface="Ubuntu"/>
              </a:rPr>
              <a:t>Możesz </a:t>
            </a:r>
            <a:r>
              <a:rPr sz="2000" b="1" spc="5" dirty="0">
                <a:solidFill>
                  <a:srgbClr val="2A6EB4"/>
                </a:solidFill>
                <a:latin typeface="Ubuntu"/>
                <a:cs typeface="Ubuntu"/>
              </a:rPr>
              <a:t>otrzymać </a:t>
            </a:r>
            <a:r>
              <a:rPr sz="2000" b="1" spc="-20" dirty="0">
                <a:solidFill>
                  <a:srgbClr val="2A6EB4"/>
                </a:solidFill>
                <a:latin typeface="Ubuntu"/>
                <a:cs typeface="Ubuntu"/>
              </a:rPr>
              <a:t>te </a:t>
            </a:r>
            <a:r>
              <a:rPr sz="2000" b="1" spc="-5" dirty="0">
                <a:solidFill>
                  <a:srgbClr val="2A6EB4"/>
                </a:solidFill>
                <a:latin typeface="Ubuntu"/>
                <a:cs typeface="Ubuntu"/>
              </a:rPr>
              <a:t>świadczenia,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jeśli </a:t>
            </a:r>
            <a:r>
              <a:rPr sz="2000" b="1" spc="-5" dirty="0">
                <a:solidFill>
                  <a:srgbClr val="2A6EB4"/>
                </a:solidFill>
                <a:latin typeface="Ubuntu"/>
                <a:cs typeface="Ubuntu"/>
              </a:rPr>
              <a:t>będziesz </a:t>
            </a:r>
            <a:r>
              <a:rPr sz="2000" b="1" spc="-10" dirty="0">
                <a:solidFill>
                  <a:srgbClr val="2A6EB4"/>
                </a:solidFill>
                <a:latin typeface="Ubuntu"/>
                <a:cs typeface="Ubuntu"/>
              </a:rPr>
              <a:t>niezdolny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do </a:t>
            </a:r>
            <a:r>
              <a:rPr sz="2000" b="1" spc="-5" dirty="0">
                <a:solidFill>
                  <a:srgbClr val="2A6EB4"/>
                </a:solidFill>
                <a:latin typeface="Ubuntu"/>
                <a:cs typeface="Ubuntu"/>
              </a:rPr>
              <a:t>pracy 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z </a:t>
            </a:r>
            <a:r>
              <a:rPr sz="2000" b="1" spc="-10" dirty="0">
                <a:solidFill>
                  <a:srgbClr val="2A6EB4"/>
                </a:solidFill>
                <a:latin typeface="Ubuntu"/>
                <a:cs typeface="Ubuntu"/>
              </a:rPr>
              <a:t>powodu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wypadku </a:t>
            </a:r>
            <a:r>
              <a:rPr sz="2000" b="1" spc="10" dirty="0">
                <a:solidFill>
                  <a:srgbClr val="2A6EB4"/>
                </a:solidFill>
                <a:latin typeface="Ubuntu"/>
                <a:cs typeface="Ubuntu"/>
              </a:rPr>
              <a:t>przy </a:t>
            </a:r>
            <a:r>
              <a:rPr sz="2000" b="1" spc="-5" dirty="0">
                <a:solidFill>
                  <a:srgbClr val="2A6EB4"/>
                </a:solidFill>
                <a:latin typeface="Ubuntu"/>
                <a:cs typeface="Ubuntu"/>
              </a:rPr>
              <a:t>pracy </a:t>
            </a:r>
            <a:r>
              <a:rPr sz="2000" b="1" dirty="0">
                <a:solidFill>
                  <a:srgbClr val="2A6EB4"/>
                </a:solidFill>
                <a:latin typeface="Ubuntu"/>
                <a:cs typeface="Ubuntu"/>
              </a:rPr>
              <a:t>lub </a:t>
            </a:r>
            <a:r>
              <a:rPr sz="2000" b="1" spc="-10" dirty="0">
                <a:solidFill>
                  <a:srgbClr val="2A6EB4"/>
                </a:solidFill>
                <a:latin typeface="Ubuntu"/>
                <a:cs typeface="Ubuntu"/>
              </a:rPr>
              <a:t>choroby</a:t>
            </a:r>
            <a:r>
              <a:rPr sz="2000" b="1" spc="5" dirty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sz="2000" b="1" spc="-15" dirty="0">
                <a:solidFill>
                  <a:srgbClr val="2A6EB4"/>
                </a:solidFill>
                <a:latin typeface="Ubuntu"/>
                <a:cs typeface="Ubuntu"/>
              </a:rPr>
              <a:t>zawodowej.</a:t>
            </a:r>
            <a:endParaRPr sz="2000" dirty="0">
              <a:solidFill>
                <a:srgbClr val="2A6EB4"/>
              </a:solidFill>
              <a:latin typeface="Ubuntu"/>
              <a:cs typeface="Ubunt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7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ubezpieczenia  wypadkowego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9960" y="2340428"/>
            <a:ext cx="5436876" cy="4355038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lang="pl-PL" sz="2400" dirty="0" smtClean="0">
                <a:latin typeface="Ubuntu" panose="020B0504030602030204" pitchFamily="34" charset="0"/>
              </a:rPr>
              <a:t>Renty </a:t>
            </a:r>
            <a:r>
              <a:rPr lang="pl-PL" sz="2400" dirty="0">
                <a:latin typeface="Ubuntu" panose="020B0504030602030204" pitchFamily="34" charset="0"/>
              </a:rPr>
              <a:t>i zasiłki z ubezpieczenia </a:t>
            </a:r>
            <a:r>
              <a:rPr lang="pl-PL" sz="2400" dirty="0" smtClean="0">
                <a:latin typeface="Ubuntu" panose="020B0504030602030204" pitchFamily="34" charset="0"/>
              </a:rPr>
              <a:t>wypadkowego</a:t>
            </a:r>
            <a:r>
              <a:rPr lang="pl-PL" sz="2400" dirty="0">
                <a:latin typeface="Ubuntu" panose="020B0504030602030204" pitchFamily="34" charset="0"/>
              </a:rPr>
              <a:t>:</a:t>
            </a:r>
          </a:p>
          <a:p>
            <a:pPr marL="342000" lvl="2">
              <a:spcAft>
                <a:spcPts val="600"/>
              </a:spcAft>
            </a:pPr>
            <a:r>
              <a:rPr lang="pl-PL" sz="2400" dirty="0" smtClean="0">
                <a:latin typeface="Ubuntu" panose="020B0504030602030204" pitchFamily="34" charset="0"/>
              </a:rPr>
              <a:t>są </a:t>
            </a:r>
            <a:r>
              <a:rPr lang="pl-PL" sz="2400" dirty="0">
                <a:latin typeface="Ubuntu" panose="020B0504030602030204" pitchFamily="34" charset="0"/>
              </a:rPr>
              <a:t>korzystniejsze niż </a:t>
            </a:r>
            <a:r>
              <a:rPr lang="pl-PL" sz="2400" dirty="0" smtClean="0">
                <a:latin typeface="Ubuntu" panose="020B0504030602030204" pitchFamily="34" charset="0"/>
              </a:rPr>
              <a:t>renty </a:t>
            </a:r>
            <a:r>
              <a:rPr lang="pl-PL" sz="2400" dirty="0" smtClean="0">
                <a:latin typeface="Ubuntu" panose="020B0504030602030204" pitchFamily="34" charset="0"/>
              </a:rPr>
              <a:t>i zasiłki </a:t>
            </a:r>
            <a:r>
              <a:rPr lang="pl-PL" sz="2400" dirty="0" smtClean="0">
                <a:latin typeface="Ubuntu" panose="020B0504030602030204" pitchFamily="34" charset="0"/>
              </a:rPr>
              <a:t/>
            </a:r>
            <a:br>
              <a:rPr lang="pl-PL" sz="2400" dirty="0" smtClean="0">
                <a:latin typeface="Ubuntu" panose="020B0504030602030204" pitchFamily="34" charset="0"/>
              </a:rPr>
            </a:br>
            <a:r>
              <a:rPr lang="pl-PL" sz="2400" dirty="0" smtClean="0">
                <a:latin typeface="Ubuntu" panose="020B0504030602030204" pitchFamily="34" charset="0"/>
              </a:rPr>
              <a:t>z </a:t>
            </a:r>
            <a:r>
              <a:rPr lang="pl-PL" sz="2400" dirty="0" smtClean="0">
                <a:latin typeface="Ubuntu" panose="020B0504030602030204" pitchFamily="34" charset="0"/>
              </a:rPr>
              <a:t>ubezpieczeń chorobowego albo rentowych, ponieważ chronią przed skutkami wypadków przy pracy </a:t>
            </a:r>
            <a:br>
              <a:rPr lang="pl-PL" sz="2400" dirty="0" smtClean="0">
                <a:latin typeface="Ubuntu" panose="020B0504030602030204" pitchFamily="34" charset="0"/>
              </a:rPr>
            </a:br>
            <a:r>
              <a:rPr lang="pl-PL" sz="2400" dirty="0" smtClean="0">
                <a:latin typeface="Ubuntu" panose="020B0504030602030204" pitchFamily="34" charset="0"/>
              </a:rPr>
              <a:t>i chorób zawodowych;</a:t>
            </a:r>
          </a:p>
          <a:p>
            <a:pPr marL="342000" lvl="2">
              <a:spcAft>
                <a:spcPts val="600"/>
              </a:spcAft>
            </a:pPr>
            <a:r>
              <a:rPr lang="pl-PL" sz="2400" b="1" dirty="0" smtClean="0">
                <a:solidFill>
                  <a:srgbClr val="2A6EB4"/>
                </a:solidFill>
                <a:latin typeface="Ubuntu" panose="020B0504030602030204" pitchFamily="34" charset="0"/>
              </a:rPr>
              <a:t>przysługują </a:t>
            </a:r>
            <a:r>
              <a:rPr lang="pl-PL" sz="2400" b="1" dirty="0">
                <a:solidFill>
                  <a:srgbClr val="2A6EB4"/>
                </a:solidFill>
                <a:latin typeface="Ubuntu" panose="020B0504030602030204" pitchFamily="34" charset="0"/>
              </a:rPr>
              <a:t>niezależnie od tego, jak długo pracujesz</a:t>
            </a:r>
            <a:r>
              <a:rPr lang="pl-PL" sz="2400" dirty="0">
                <a:latin typeface="Ubuntu" panose="020B0504030602030204" pitchFamily="34" charset="0"/>
              </a:rPr>
              <a:t>. Nawet, jeśli </a:t>
            </a:r>
            <a:r>
              <a:rPr lang="pl-PL" sz="2400" dirty="0" smtClean="0">
                <a:latin typeface="Ubuntu" panose="020B0504030602030204" pitchFamily="34" charset="0"/>
              </a:rPr>
              <a:t/>
            </a:r>
            <a:br>
              <a:rPr lang="pl-PL" sz="2400" dirty="0" smtClean="0">
                <a:latin typeface="Ubuntu" panose="020B0504030602030204" pitchFamily="34" charset="0"/>
              </a:rPr>
            </a:br>
            <a:r>
              <a:rPr lang="pl-PL" sz="2400" dirty="0" smtClean="0">
                <a:latin typeface="Ubuntu" panose="020B0504030602030204" pitchFamily="34" charset="0"/>
              </a:rPr>
              <a:t>do </a:t>
            </a:r>
            <a:r>
              <a:rPr lang="pl-PL" sz="2400" dirty="0">
                <a:latin typeface="Ubuntu" panose="020B0504030602030204" pitchFamily="34" charset="0"/>
              </a:rPr>
              <a:t>wypadku doszło pierwszego dnia pracy</a:t>
            </a:r>
            <a:r>
              <a:rPr lang="pl-PL" sz="2400" dirty="0" smtClean="0">
                <a:latin typeface="Ubuntu" panose="020B0504030602030204" pitchFamily="34" charset="0"/>
              </a:rPr>
              <a:t>.</a:t>
            </a:r>
            <a:endParaRPr lang="pl-PL" sz="2400" dirty="0">
              <a:latin typeface="Ubuntu" panose="020B0504030602030204" pitchFamily="34" charset="0"/>
            </a:endParaRPr>
          </a:p>
        </p:txBody>
      </p:sp>
      <p:sp>
        <p:nvSpPr>
          <p:cNvPr id="10" name="object 10" descr="Rysunek. Mężczyzna w garniturze i z teczką potyka się o&#10;czarnego kota i się przewraca."/>
          <p:cNvSpPr/>
          <p:nvPr/>
        </p:nvSpPr>
        <p:spPr>
          <a:xfrm>
            <a:off x="6336836" y="2785809"/>
            <a:ext cx="3241010" cy="289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6000" y="3408743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/>
          <p:cNvSpPr/>
          <p:nvPr/>
        </p:nvSpPr>
        <p:spPr>
          <a:xfrm>
            <a:off x="936000" y="52927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8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 descr="Rysunek. Osoby korzystające z ubezpieczeń:&#10;emerytalnego – starszy mężczyzna i starsza kobieta,&#10;rentowych – mężczyzna na wózku inwalidzkim,&#10;wypadkowego – mężczyzna z ręką w gipsie i&#10;chorobowego – młoda kobieta z dzieckiem na ręku."/>
          <p:cNvSpPr/>
          <p:nvPr/>
        </p:nvSpPr>
        <p:spPr>
          <a:xfrm>
            <a:off x="5553803" y="2053069"/>
            <a:ext cx="4364045" cy="4878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77692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System ubezpieczeń</a:t>
            </a:r>
            <a:r>
              <a:rPr spc="1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społecznych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299" y="2420065"/>
            <a:ext cx="172656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latin typeface="Ubuntu"/>
                <a:cs typeface="Ubuntu"/>
              </a:rPr>
              <a:t>staroś</a:t>
            </a:r>
            <a:r>
              <a:rPr lang="pl-PL" sz="2000" dirty="0" smtClean="0">
                <a:latin typeface="Ubuntu"/>
                <a:cs typeface="Ubuntu"/>
              </a:rPr>
              <a:t>ć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4041" y="2252395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emerytalne</a:t>
            </a:r>
          </a:p>
        </p:txBody>
      </p:sp>
      <p:sp>
        <p:nvSpPr>
          <p:cNvPr id="12" name="object 12"/>
          <p:cNvSpPr/>
          <p:nvPr/>
        </p:nvSpPr>
        <p:spPr>
          <a:xfrm>
            <a:off x="3020616" y="2598088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325804" y="2480943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887299" y="3540125"/>
            <a:ext cx="14522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 err="1" smtClean="0">
                <a:latin typeface="Ubuntu"/>
                <a:cs typeface="Ubuntu"/>
              </a:rPr>
              <a:t>nie</a:t>
            </a:r>
            <a:r>
              <a:rPr sz="2000" spc="-40" dirty="0" err="1" smtClean="0">
                <a:latin typeface="Ubuntu"/>
                <a:cs typeface="Ubuntu"/>
              </a:rPr>
              <a:t>z</a:t>
            </a:r>
            <a:r>
              <a:rPr sz="2000" dirty="0" err="1" smtClean="0">
                <a:latin typeface="Ubuntu"/>
                <a:cs typeface="Ubuntu"/>
              </a:rPr>
              <a:t>dolnoś</a:t>
            </a:r>
            <a:r>
              <a:rPr lang="pl-PL" sz="2000" dirty="0" smtClean="0">
                <a:latin typeface="Ubuntu"/>
                <a:cs typeface="Ubuntu"/>
              </a:rPr>
              <a:t>ć</a:t>
            </a:r>
            <a:r>
              <a:rPr sz="2000" dirty="0" smtClean="0">
                <a:latin typeface="Ubuntu"/>
                <a:cs typeface="Ubuntu"/>
              </a:rPr>
              <a:t>  </a:t>
            </a:r>
            <a:r>
              <a:rPr sz="2000" dirty="0">
                <a:latin typeface="Ubuntu"/>
                <a:cs typeface="Ubuntu"/>
              </a:rPr>
              <a:t>do</a:t>
            </a:r>
            <a:r>
              <a:rPr sz="2000" spc="-10" dirty="0">
                <a:latin typeface="Ubuntu"/>
                <a:cs typeface="Ubuntu"/>
              </a:rPr>
              <a:t> </a:t>
            </a:r>
            <a:r>
              <a:rPr sz="2000" dirty="0">
                <a:latin typeface="Ubuntu"/>
                <a:cs typeface="Ubuntu"/>
              </a:rPr>
              <a:t>pracy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34041" y="3522059"/>
            <a:ext cx="1656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enia  </a:t>
            </a:r>
            <a:r>
              <a:rPr sz="2000" spc="-10" dirty="0">
                <a:latin typeface="Ubuntu"/>
                <a:cs typeface="Ubuntu"/>
              </a:rPr>
              <a:t>rentowe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20616" y="3867751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3325804" y="3750607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887299" y="5893716"/>
            <a:ext cx="1891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Ubuntu"/>
                <a:cs typeface="Ubuntu"/>
              </a:rPr>
              <a:t>macierzyństwo</a:t>
            </a:r>
            <a:endParaRPr sz="20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</a:pPr>
            <a:r>
              <a:rPr sz="2000" dirty="0" err="1">
                <a:latin typeface="Ubuntu"/>
                <a:cs typeface="Ubuntu"/>
              </a:rPr>
              <a:t>i</a:t>
            </a:r>
            <a:r>
              <a:rPr sz="2000" dirty="0">
                <a:latin typeface="Ubuntu"/>
                <a:cs typeface="Ubuntu"/>
              </a:rPr>
              <a:t> </a:t>
            </a:r>
            <a:r>
              <a:rPr sz="2000" spc="-5" dirty="0" err="1" smtClean="0">
                <a:latin typeface="Ubuntu"/>
                <a:cs typeface="Ubuntu"/>
              </a:rPr>
              <a:t>chorob</a:t>
            </a:r>
            <a:r>
              <a:rPr lang="pl-PL" sz="2000" spc="-5" dirty="0" smtClean="0">
                <a:latin typeface="Ubuntu"/>
                <a:cs typeface="Ubuntu"/>
              </a:rPr>
              <a:t>a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34041" y="5893716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</a:t>
            </a:r>
            <a:r>
              <a:rPr sz="2000" spc="-5" dirty="0">
                <a:latin typeface="Ubuntu"/>
                <a:cs typeface="Ubuntu"/>
              </a:rPr>
              <a:t>chorobowe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20616" y="6239409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325804" y="6122264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887299" y="4791722"/>
            <a:ext cx="1873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000" spc="5" dirty="0" smtClean="0">
                <a:latin typeface="Ubuntu"/>
                <a:cs typeface="Ubuntu"/>
              </a:rPr>
              <a:t>w</a:t>
            </a:r>
            <a:r>
              <a:rPr sz="2000" spc="5" dirty="0" err="1" smtClean="0">
                <a:latin typeface="Ubuntu"/>
                <a:cs typeface="Ubuntu"/>
              </a:rPr>
              <a:t>ypad</a:t>
            </a:r>
            <a:r>
              <a:rPr lang="pl-PL" sz="2000" spc="5" dirty="0" smtClean="0">
                <a:latin typeface="Ubuntu"/>
                <a:cs typeface="Ubuntu"/>
              </a:rPr>
              <a:t>e</a:t>
            </a:r>
            <a:r>
              <a:rPr sz="2000" spc="5" dirty="0" smtClean="0">
                <a:latin typeface="Ubuntu"/>
                <a:cs typeface="Ubuntu"/>
              </a:rPr>
              <a:t>k</a:t>
            </a:r>
            <a:r>
              <a:rPr lang="pl-PL" sz="2000" spc="5" dirty="0" smtClean="0">
                <a:latin typeface="Ubuntu"/>
                <a:cs typeface="Ubuntu"/>
              </a:rPr>
              <a:t/>
            </a:r>
            <a:br>
              <a:rPr lang="pl-PL" sz="2000" spc="5" dirty="0" smtClean="0">
                <a:latin typeface="Ubuntu"/>
                <a:cs typeface="Ubuntu"/>
              </a:rPr>
            </a:br>
            <a:r>
              <a:rPr sz="2000" dirty="0" err="1" smtClean="0">
                <a:latin typeface="Ubuntu"/>
                <a:cs typeface="Ubuntu"/>
              </a:rPr>
              <a:t>przy</a:t>
            </a:r>
            <a:r>
              <a:rPr sz="2000" spc="-10" dirty="0" smtClean="0">
                <a:latin typeface="Ubuntu"/>
                <a:cs typeface="Ubuntu"/>
              </a:rPr>
              <a:t> </a:t>
            </a:r>
            <a:r>
              <a:rPr sz="2000" dirty="0">
                <a:latin typeface="Ubuntu"/>
                <a:cs typeface="Ubuntu"/>
              </a:rPr>
              <a:t>pracy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34041" y="4791722"/>
            <a:ext cx="16656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Ubuntu"/>
                <a:cs typeface="Ubuntu"/>
              </a:rPr>
              <a:t>ubezpiec</a:t>
            </a:r>
            <a:r>
              <a:rPr sz="2000" spc="-40" dirty="0">
                <a:latin typeface="Ubuntu"/>
                <a:cs typeface="Ubuntu"/>
              </a:rPr>
              <a:t>z</a:t>
            </a:r>
            <a:r>
              <a:rPr sz="2000" dirty="0">
                <a:latin typeface="Ubuntu"/>
                <a:cs typeface="Ubuntu"/>
              </a:rPr>
              <a:t>enie  </a:t>
            </a:r>
            <a:r>
              <a:rPr sz="2000" spc="-10" dirty="0">
                <a:latin typeface="Ubuntu"/>
                <a:cs typeface="Ubuntu"/>
              </a:rPr>
              <a:t>wypadkowe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20616" y="5137415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ln w="93154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325804" y="5020270"/>
            <a:ext cx="321945" cy="234315"/>
          </a:xfrm>
          <a:custGeom>
            <a:avLst/>
            <a:gdLst/>
            <a:ahLst/>
            <a:cxnLst/>
            <a:rect l="l" t="t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ubezpieczenia  wypadkowego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94" y="2061946"/>
            <a:ext cx="6017006" cy="4942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5"/>
              </a:lnSpc>
              <a:spcBef>
                <a:spcPts val="100"/>
              </a:spcBef>
            </a:pP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19</a:t>
            </a:r>
          </a:p>
          <a:p>
            <a:pPr marL="1008000"/>
            <a:r>
              <a:rPr lang="pl-PL" sz="2200" dirty="0" smtClean="0">
                <a:latin typeface="Ubuntu" panose="020B0504030602030204" pitchFamily="34" charset="0"/>
              </a:rPr>
              <a:t>Zasiłek </a:t>
            </a:r>
            <a:r>
              <a:rPr lang="pl-PL" sz="2200" dirty="0">
                <a:latin typeface="Ubuntu" panose="020B0504030602030204" pitchFamily="34" charset="0"/>
              </a:rPr>
              <a:t>chorobowy i świadczenie rehabilitacyjne zawsze wynoszą </a:t>
            </a:r>
            <a:r>
              <a:rPr lang="pl-PL" sz="2200" dirty="0" smtClean="0">
                <a:latin typeface="Ubuntu" panose="020B0504030602030204" pitchFamily="34" charset="0"/>
              </a:rPr>
              <a:t/>
            </a:r>
            <a:br>
              <a:rPr lang="pl-PL" sz="2200" dirty="0" smtClean="0">
                <a:latin typeface="Ubuntu" panose="020B0504030602030204" pitchFamily="34" charset="0"/>
              </a:rPr>
            </a:br>
            <a:r>
              <a:rPr lang="pl-PL" sz="2200" b="1" dirty="0" smtClean="0">
                <a:solidFill>
                  <a:srgbClr val="2A6EB4"/>
                </a:solidFill>
                <a:latin typeface="Ubuntu" panose="020B0504030602030204" pitchFamily="34" charset="0"/>
              </a:rPr>
              <a:t>100</a:t>
            </a:r>
            <a:r>
              <a:rPr lang="pl-PL" sz="2200" b="1" dirty="0">
                <a:solidFill>
                  <a:srgbClr val="2A6EB4"/>
                </a:solidFill>
                <a:latin typeface="Ubuntu" panose="020B0504030602030204" pitchFamily="34" charset="0"/>
              </a:rPr>
              <a:t>% pensji</a:t>
            </a:r>
            <a:r>
              <a:rPr lang="pl-PL" sz="2200" dirty="0">
                <a:latin typeface="Ubuntu" panose="020B0504030602030204" pitchFamily="34" charset="0"/>
              </a:rPr>
              <a:t>.</a:t>
            </a:r>
          </a:p>
          <a:p>
            <a:pPr marL="1008000"/>
            <a:r>
              <a:rPr lang="pl-PL" sz="2200" dirty="0" smtClean="0">
                <a:latin typeface="Ubuntu" panose="020B0504030602030204" pitchFamily="34" charset="0"/>
              </a:rPr>
              <a:t>Wszystkie </a:t>
            </a:r>
            <a:r>
              <a:rPr lang="pl-PL" sz="2200" dirty="0">
                <a:latin typeface="Ubuntu" panose="020B0504030602030204" pitchFamily="34" charset="0"/>
              </a:rPr>
              <a:t>renty wypadkowe </a:t>
            </a:r>
            <a:r>
              <a:rPr lang="pl-PL" sz="2400" dirty="0"/>
              <a:t>są korzystniejsze niż świadczenia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innych ubezpieczeń</a:t>
            </a:r>
            <a:r>
              <a:rPr lang="pl-PL" sz="2400" dirty="0" smtClean="0"/>
              <a:t>.</a:t>
            </a:r>
            <a:endParaRPr lang="pl-PL" sz="2200" dirty="0">
              <a:latin typeface="Ubuntu" panose="020B0504030602030204" pitchFamily="34" charset="0"/>
            </a:endParaRPr>
          </a:p>
          <a:p>
            <a:pPr marL="1008000"/>
            <a:r>
              <a:rPr lang="pl-PL" sz="2200" dirty="0" smtClean="0">
                <a:latin typeface="Ubuntu" panose="020B0504030602030204" pitchFamily="34" charset="0"/>
              </a:rPr>
              <a:t>Tylko </a:t>
            </a:r>
            <a:r>
              <a:rPr lang="pl-PL" sz="2200" dirty="0">
                <a:latin typeface="Ubuntu" panose="020B0504030602030204" pitchFamily="34" charset="0"/>
              </a:rPr>
              <a:t>z ubezpieczenia wypadkowego można otrzymać </a:t>
            </a:r>
            <a:r>
              <a:rPr lang="pl-PL" sz="2200" b="1" dirty="0">
                <a:solidFill>
                  <a:srgbClr val="2A6EB4"/>
                </a:solidFill>
                <a:latin typeface="Ubuntu" panose="020B0504030602030204" pitchFamily="34" charset="0"/>
              </a:rPr>
              <a:t>jednorazowe odszkodowanie</a:t>
            </a:r>
            <a:r>
              <a:rPr lang="pl-PL" sz="2200" dirty="0">
                <a:latin typeface="Ubuntu" panose="020B0504030602030204" pitchFamily="34" charset="0"/>
              </a:rPr>
              <a:t>, które przysługuje </a:t>
            </a:r>
            <a:r>
              <a:rPr lang="pl-PL" sz="2200" dirty="0" smtClean="0">
                <a:latin typeface="Ubuntu" panose="020B0504030602030204" pitchFamily="34" charset="0"/>
              </a:rPr>
              <a:t/>
            </a:r>
            <a:br>
              <a:rPr lang="pl-PL" sz="2200" dirty="0" smtClean="0">
                <a:latin typeface="Ubuntu" panose="020B0504030602030204" pitchFamily="34" charset="0"/>
              </a:rPr>
            </a:br>
            <a:r>
              <a:rPr lang="pl-PL" sz="2200" dirty="0" smtClean="0">
                <a:latin typeface="Ubuntu" panose="020B0504030602030204" pitchFamily="34" charset="0"/>
              </a:rPr>
              <a:t>w </a:t>
            </a:r>
            <a:r>
              <a:rPr lang="pl-PL" sz="2200" dirty="0">
                <a:latin typeface="Ubuntu" panose="020B0504030602030204" pitchFamily="34" charset="0"/>
              </a:rPr>
              <a:t>wysokości </a:t>
            </a:r>
            <a:r>
              <a:rPr lang="pl-PL" sz="2200" b="1" dirty="0">
                <a:solidFill>
                  <a:srgbClr val="2A6EB4"/>
                </a:solidFill>
                <a:latin typeface="Ubuntu" panose="020B0504030602030204" pitchFamily="34" charset="0"/>
              </a:rPr>
              <a:t>20% przeciętnego</a:t>
            </a:r>
          </a:p>
          <a:p>
            <a:pPr marL="1008000"/>
            <a:r>
              <a:rPr lang="pl-PL" sz="2200" b="1" dirty="0">
                <a:solidFill>
                  <a:srgbClr val="2A6EB4"/>
                </a:solidFill>
                <a:latin typeface="Ubuntu" panose="020B0504030602030204" pitchFamily="34" charset="0"/>
              </a:rPr>
              <a:t>wynagrodzenia </a:t>
            </a:r>
            <a:r>
              <a:rPr lang="pl-PL" sz="2200" dirty="0">
                <a:latin typeface="Ubuntu" panose="020B0504030602030204" pitchFamily="34" charset="0"/>
              </a:rPr>
              <a:t>za każdy procent</a:t>
            </a:r>
          </a:p>
          <a:p>
            <a:pPr marL="1008000"/>
            <a:r>
              <a:rPr lang="pl-PL" sz="2200" dirty="0">
                <a:latin typeface="Ubuntu" panose="020B0504030602030204" pitchFamily="34" charset="0"/>
              </a:rPr>
              <a:t>stałego lub długotrwałego</a:t>
            </a:r>
          </a:p>
          <a:p>
            <a:pPr marL="1008000"/>
            <a:r>
              <a:rPr lang="pl-PL" sz="2200" dirty="0">
                <a:latin typeface="Ubuntu" panose="020B0504030602030204" pitchFamily="34" charset="0"/>
              </a:rPr>
              <a:t>uszczerbku na zdrowiu.</a:t>
            </a:r>
          </a:p>
        </p:txBody>
      </p:sp>
      <p:sp>
        <p:nvSpPr>
          <p:cNvPr id="10" name="object 10" descr="Rysunek. Mężczyzna w garniturze i z teczką potyka się o&#10;czarnego kota i się przewraca."/>
          <p:cNvSpPr/>
          <p:nvPr/>
        </p:nvSpPr>
        <p:spPr>
          <a:xfrm>
            <a:off x="6336836" y="2785809"/>
            <a:ext cx="3241010" cy="289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721653" y="3529837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/>
          <p:cNvSpPr/>
          <p:nvPr/>
        </p:nvSpPr>
        <p:spPr>
          <a:xfrm>
            <a:off x="721653" y="46728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706820" y="2546922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54748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30" dirty="0">
                <a:solidFill>
                  <a:srgbClr val="2A6EB4"/>
                </a:solidFill>
                <a:latin typeface="Ubuntu" panose="020B0504030602030204" pitchFamily="34" charset="0"/>
              </a:rPr>
              <a:t>Ze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świadczeń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ubezpieczeń  społecznych </a:t>
            </a:r>
            <a:r>
              <a:rPr spc="-20" dirty="0">
                <a:solidFill>
                  <a:srgbClr val="2A6EB4"/>
                </a:solidFill>
                <a:latin typeface="Ubuntu" panose="020B0504030602030204" pitchFamily="34" charset="0"/>
              </a:rPr>
              <a:t>korzystamy  </a:t>
            </a:r>
            <a:r>
              <a:rPr spc="-15" dirty="0">
                <a:solidFill>
                  <a:srgbClr val="2A6EB4"/>
                </a:solidFill>
                <a:latin typeface="Ubuntu" panose="020B0504030602030204" pitchFamily="34" charset="0"/>
              </a:rPr>
              <a:t>przez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całe</a:t>
            </a:r>
            <a:r>
              <a:rPr spc="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życie</a:t>
            </a:r>
          </a:p>
        </p:txBody>
      </p:sp>
      <p:sp>
        <p:nvSpPr>
          <p:cNvPr id="9" name="object 9" descr="Rysunek. Dziecko w kołysce, kobieta z dzieckiem na&#10;ręku, mężczyzna z nogą w gipsie, staruszek, grób."/>
          <p:cNvSpPr/>
          <p:nvPr/>
        </p:nvSpPr>
        <p:spPr>
          <a:xfrm>
            <a:off x="5334000" y="2484005"/>
            <a:ext cx="4212005" cy="4432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900005" y="28440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00005" y="32250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00005" y="36163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00005" y="4454525"/>
            <a:ext cx="203593" cy="23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00005" y="49014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00005" y="5673725"/>
            <a:ext cx="203593" cy="23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00005" y="6054725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217392" y="2714526"/>
            <a:ext cx="4383308" cy="3654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1190">
              <a:lnSpc>
                <a:spcPct val="119700"/>
              </a:lnSpc>
              <a:spcBef>
                <a:spcPts val="100"/>
              </a:spcBef>
            </a:pPr>
            <a:r>
              <a:rPr sz="2200" dirty="0">
                <a:latin typeface="Ubuntu"/>
                <a:cs typeface="Ubuntu"/>
              </a:rPr>
              <a:t>zasiłek </a:t>
            </a:r>
            <a:r>
              <a:rPr sz="2200" dirty="0" err="1">
                <a:latin typeface="Ubuntu"/>
                <a:cs typeface="Ubuntu"/>
              </a:rPr>
              <a:t>macierzyński</a:t>
            </a:r>
            <a:r>
              <a:rPr sz="2200" dirty="0">
                <a:latin typeface="Ubuntu"/>
                <a:cs typeface="Ubuntu"/>
              </a:rPr>
              <a:t>  </a:t>
            </a:r>
            <a:endParaRPr lang="pl-PL" sz="2200" dirty="0">
              <a:latin typeface="Ubuntu"/>
              <a:cs typeface="Ubuntu"/>
            </a:endParaRPr>
          </a:p>
          <a:p>
            <a:pPr marL="12700" marR="631190">
              <a:lnSpc>
                <a:spcPct val="119700"/>
              </a:lnSpc>
              <a:spcBef>
                <a:spcPts val="100"/>
              </a:spcBef>
            </a:pPr>
            <a:r>
              <a:rPr sz="2200" dirty="0" err="1">
                <a:latin typeface="Ubuntu"/>
                <a:cs typeface="Ubuntu"/>
              </a:rPr>
              <a:t>zasiłek</a:t>
            </a:r>
            <a:r>
              <a:rPr sz="2200" dirty="0">
                <a:latin typeface="Ubuntu"/>
                <a:cs typeface="Ubuntu"/>
              </a:rPr>
              <a:t> </a:t>
            </a:r>
            <a:r>
              <a:rPr sz="2200" dirty="0" err="1">
                <a:latin typeface="Ubuntu"/>
                <a:cs typeface="Ubuntu"/>
              </a:rPr>
              <a:t>opiekuńczy</a:t>
            </a:r>
            <a:r>
              <a:rPr sz="2200" dirty="0">
                <a:latin typeface="Ubuntu"/>
                <a:cs typeface="Ubuntu"/>
              </a:rPr>
              <a:t>  </a:t>
            </a:r>
            <a:endParaRPr lang="pl-PL" sz="2200" dirty="0">
              <a:latin typeface="Ubuntu"/>
              <a:cs typeface="Ubuntu"/>
            </a:endParaRPr>
          </a:p>
          <a:p>
            <a:pPr marL="12700" marR="631190">
              <a:lnSpc>
                <a:spcPct val="119700"/>
              </a:lnSpc>
              <a:spcBef>
                <a:spcPts val="100"/>
              </a:spcBef>
            </a:pPr>
            <a:r>
              <a:rPr sz="2200" dirty="0" err="1">
                <a:latin typeface="Ubuntu"/>
                <a:cs typeface="Ubuntu"/>
              </a:rPr>
              <a:t>zasiłek</a:t>
            </a:r>
            <a:r>
              <a:rPr sz="2200" dirty="0">
                <a:latin typeface="Ubuntu"/>
                <a:cs typeface="Ubuntu"/>
              </a:rPr>
              <a:t> </a:t>
            </a:r>
            <a:r>
              <a:rPr sz="2200" dirty="0" err="1">
                <a:latin typeface="Ubuntu"/>
                <a:cs typeface="Ubuntu"/>
              </a:rPr>
              <a:t>chorobowy</a:t>
            </a:r>
            <a:r>
              <a:rPr sz="2200" dirty="0">
                <a:latin typeface="Ubuntu"/>
                <a:cs typeface="Ubuntu"/>
              </a:rPr>
              <a:t> </a:t>
            </a:r>
            <a:endParaRPr lang="pl-PL" sz="2200" dirty="0">
              <a:latin typeface="Ubuntu"/>
              <a:cs typeface="Ubuntu"/>
            </a:endParaRPr>
          </a:p>
          <a:p>
            <a:pPr marL="12700" marR="631190">
              <a:lnSpc>
                <a:spcPct val="119700"/>
              </a:lnSpc>
              <a:spcBef>
                <a:spcPts val="100"/>
              </a:spcBef>
            </a:pPr>
            <a:r>
              <a:rPr lang="pl-PL" sz="2200" dirty="0">
                <a:latin typeface="Ubuntu"/>
                <a:cs typeface="Ubuntu"/>
              </a:rPr>
              <a:t>świadczenie rehabilitacyjne</a:t>
            </a:r>
            <a:r>
              <a:rPr sz="2200" dirty="0">
                <a:latin typeface="Ubuntu"/>
                <a:cs typeface="Ubuntu"/>
              </a:rPr>
              <a:t> </a:t>
            </a:r>
            <a:endParaRPr lang="pl-PL" sz="2200" dirty="0">
              <a:latin typeface="Ubuntu"/>
              <a:cs typeface="Ubuntu"/>
            </a:endParaRPr>
          </a:p>
          <a:p>
            <a:pPr marL="12700" marR="631190">
              <a:lnSpc>
                <a:spcPct val="119700"/>
              </a:lnSpc>
              <a:spcBef>
                <a:spcPts val="100"/>
              </a:spcBef>
            </a:pPr>
            <a:r>
              <a:rPr sz="2200" dirty="0" err="1">
                <a:latin typeface="Ubuntu"/>
                <a:cs typeface="Ubuntu"/>
              </a:rPr>
              <a:t>rehabilitacja</a:t>
            </a:r>
            <a:r>
              <a:rPr sz="2200" spc="-100" dirty="0">
                <a:latin typeface="Ubuntu"/>
                <a:cs typeface="Ubuntu"/>
              </a:rPr>
              <a:t> </a:t>
            </a:r>
            <a:r>
              <a:rPr sz="2200" dirty="0">
                <a:latin typeface="Ubuntu"/>
                <a:cs typeface="Ubuntu"/>
              </a:rPr>
              <a:t>lecznicza</a:t>
            </a:r>
          </a:p>
          <a:p>
            <a:pPr marL="12700" marR="5080" indent="-635">
              <a:lnSpc>
                <a:spcPct val="100000"/>
              </a:lnSpc>
              <a:spcBef>
                <a:spcPts val="565"/>
              </a:spcBef>
            </a:pPr>
            <a:r>
              <a:rPr sz="2200" dirty="0">
                <a:latin typeface="Ubuntu"/>
                <a:cs typeface="Ubuntu"/>
              </a:rPr>
              <a:t>renta z tytułu</a:t>
            </a:r>
            <a:r>
              <a:rPr sz="2200" spc="-225" dirty="0">
                <a:latin typeface="Ubuntu"/>
                <a:cs typeface="Ubuntu"/>
              </a:rPr>
              <a:t> </a:t>
            </a:r>
            <a:r>
              <a:rPr sz="2200" spc="-5" dirty="0" err="1">
                <a:latin typeface="Ubuntu"/>
                <a:cs typeface="Ubuntu"/>
              </a:rPr>
              <a:t>niezdolności</a:t>
            </a:r>
            <a:r>
              <a:rPr sz="2200" spc="-5" dirty="0">
                <a:latin typeface="Ubuntu"/>
                <a:cs typeface="Ubuntu"/>
              </a:rPr>
              <a:t>  </a:t>
            </a:r>
            <a:r>
              <a:rPr lang="pl-PL" sz="2200" spc="-5" dirty="0" smtClean="0">
                <a:latin typeface="Ubuntu"/>
                <a:cs typeface="Ubuntu"/>
              </a:rPr>
              <a:t/>
            </a:r>
            <a:br>
              <a:rPr lang="pl-PL" sz="2200" spc="-5" dirty="0" smtClean="0">
                <a:latin typeface="Ubuntu"/>
                <a:cs typeface="Ubuntu"/>
              </a:rPr>
            </a:br>
            <a:r>
              <a:rPr sz="2200" dirty="0" smtClean="0">
                <a:latin typeface="Ubuntu"/>
                <a:cs typeface="Ubuntu"/>
              </a:rPr>
              <a:t>do</a:t>
            </a:r>
            <a:r>
              <a:rPr sz="2200" spc="-5" dirty="0" smtClean="0">
                <a:latin typeface="Ubuntu"/>
                <a:cs typeface="Ubuntu"/>
              </a:rPr>
              <a:t> </a:t>
            </a:r>
            <a:r>
              <a:rPr sz="2200" spc="5" dirty="0">
                <a:latin typeface="Ubuntu"/>
                <a:cs typeface="Ubuntu"/>
              </a:rPr>
              <a:t>pracy</a:t>
            </a:r>
            <a:endParaRPr sz="22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200" spc="5" dirty="0">
                <a:latin typeface="Ubuntu"/>
                <a:cs typeface="Ubuntu"/>
              </a:rPr>
              <a:t>emerytura</a:t>
            </a:r>
            <a:endParaRPr sz="22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2200" dirty="0">
                <a:latin typeface="Ubuntu"/>
                <a:cs typeface="Ubuntu"/>
              </a:rPr>
              <a:t>zasiłek</a:t>
            </a:r>
            <a:r>
              <a:rPr sz="2200" spc="-10" dirty="0">
                <a:latin typeface="Ubuntu"/>
                <a:cs typeface="Ubuntu"/>
              </a:rPr>
              <a:t> </a:t>
            </a:r>
            <a:r>
              <a:rPr sz="2200" spc="-5" dirty="0">
                <a:latin typeface="Ubuntu"/>
                <a:cs typeface="Ubuntu"/>
              </a:rPr>
              <a:t>pogrzebowy</a:t>
            </a:r>
            <a:endParaRPr sz="2200" dirty="0">
              <a:latin typeface="Ubuntu"/>
              <a:cs typeface="Ubuntu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900004" y="4007612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61911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4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8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4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4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301256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740600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740600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7179944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179944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8619289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8619289" y="308305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861911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4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8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4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4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301256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740600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5740600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7179944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179944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8619289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8619289" y="3664201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8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4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4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8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861911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4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8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4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4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301256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740600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C8D0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740600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7179944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7179944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8619289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C8D0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8619289" y="424534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861911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4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8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4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4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4301256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740600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740600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7179944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179944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8619289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619289" y="4826498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6" name="object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78991"/>
              </p:ext>
            </p:extLst>
          </p:nvPr>
        </p:nvGraphicFramePr>
        <p:xfrm>
          <a:off x="899998" y="2044077"/>
          <a:ext cx="8637269" cy="38512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9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9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9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9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95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395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45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Ubezpieczenie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90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364490" marR="356870" indent="13970">
                        <a:lnSpc>
                          <a:spcPct val="100899"/>
                        </a:lnSpc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Um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wa  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spc="-8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dzieło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55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Umowa</a:t>
                      </a:r>
                      <a:r>
                        <a:rPr sz="1400" spc="-6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4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zlecenia  z</a:t>
                      </a:r>
                      <a:r>
                        <a:rPr sz="1400" spc="-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4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uczniami</a:t>
                      </a:r>
                      <a:endParaRPr sz="1400" dirty="0">
                        <a:latin typeface="Ubuntu"/>
                        <a:cs typeface="Ubuntu"/>
                      </a:endParaRPr>
                    </a:p>
                    <a:p>
                      <a:pPr marL="212725">
                        <a:lnSpc>
                          <a:spcPts val="1625"/>
                        </a:lnSpc>
                        <a:spcBef>
                          <a:spcPts val="20"/>
                        </a:spcBef>
                      </a:pPr>
                      <a:r>
                        <a:rPr sz="14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i</a:t>
                      </a:r>
                      <a:r>
                        <a:rPr sz="1400" spc="-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4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studentami</a:t>
                      </a:r>
                      <a:endParaRPr sz="1400" dirty="0">
                        <a:latin typeface="Ubuntu"/>
                        <a:cs typeface="Ubuntu"/>
                      </a:endParaRPr>
                    </a:p>
                    <a:p>
                      <a:pPr marL="117475" marR="109855" algn="ctr">
                        <a:lnSpc>
                          <a:spcPts val="1170"/>
                        </a:lnSpc>
                        <a:spcBef>
                          <a:spcPts val="10"/>
                        </a:spcBef>
                      </a:pPr>
                      <a:r>
                        <a:rPr sz="10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(do</a:t>
                      </a:r>
                      <a:r>
                        <a:rPr sz="1000" spc="-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lang="pl-PL" sz="1000" spc="-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</a:t>
                      </a:r>
                      <a:r>
                        <a:rPr sz="1000" spc="-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kończenia</a:t>
                      </a:r>
                      <a:r>
                        <a:rPr sz="1000" spc="-4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000" spc="-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przez </a:t>
                      </a:r>
                      <a:r>
                        <a:rPr sz="10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nich 26</a:t>
                      </a:r>
                      <a:r>
                        <a:rPr sz="1000" spc="-2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00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lat)</a:t>
                      </a:r>
                      <a:endParaRPr sz="1000" dirty="0">
                        <a:latin typeface="Ubuntu"/>
                        <a:cs typeface="Ubuntu"/>
                      </a:endParaRPr>
                    </a:p>
                  </a:txBody>
                  <a:tcPr marL="0" marR="0" marT="635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354330" marR="346710" indent="24765">
                        <a:lnSpc>
                          <a:spcPct val="100899"/>
                        </a:lnSpc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Umowa  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zlecenia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387350" marR="371475" indent="-8255">
                        <a:lnSpc>
                          <a:spcPct val="100899"/>
                        </a:lnSpc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Um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wa  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spc="-7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pracę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 dirty="0">
                        <a:latin typeface="Times New Roman"/>
                        <a:cs typeface="Times New Roman"/>
                      </a:endParaRPr>
                    </a:p>
                    <a:p>
                      <a:pPr marL="148590" marR="141605" indent="62230">
                        <a:lnSpc>
                          <a:spcPct val="100899"/>
                        </a:lnSpc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Działalność  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gospodarcza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08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spc="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Emerytalne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lang="pl-PL" sz="1550" spc="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Rentowe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lang="pl-PL" sz="1550" spc="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Chorobowe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lang="pl-PL" sz="1550" spc="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Wypadkowe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lang="pl-PL" sz="1550" spc="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Zdrowotne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" name="object 57"/>
          <p:cNvSpPr/>
          <p:nvPr/>
        </p:nvSpPr>
        <p:spPr>
          <a:xfrm>
            <a:off x="2861911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4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8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4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4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4301256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5740600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740600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7179944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179944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8619289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8619289" y="5407650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906345" y="601833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906345" y="601833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4051065" y="601833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0"/>
                </a:move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close/>
              </a:path>
            </a:pathLst>
          </a:custGeom>
          <a:solidFill>
            <a:srgbClr val="C8D0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4051065" y="601833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5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063766" y="6018339"/>
            <a:ext cx="394335" cy="394335"/>
          </a:xfrm>
          <a:custGeom>
            <a:avLst/>
            <a:gdLst/>
            <a:ahLst/>
            <a:cxnLst/>
            <a:rect l="l" t="t" r="r" b="b"/>
            <a:pathLst>
              <a:path w="394334" h="394335">
                <a:moveTo>
                  <a:pt x="197103" y="394207"/>
                </a:moveTo>
                <a:lnTo>
                  <a:pt x="242296" y="389002"/>
                </a:lnTo>
                <a:lnTo>
                  <a:pt x="283782" y="374175"/>
                </a:lnTo>
                <a:lnTo>
                  <a:pt x="320380" y="350908"/>
                </a:lnTo>
                <a:lnTo>
                  <a:pt x="350904" y="320385"/>
                </a:lnTo>
                <a:lnTo>
                  <a:pt x="374173" y="283788"/>
                </a:lnTo>
                <a:lnTo>
                  <a:pt x="389002" y="242300"/>
                </a:lnTo>
                <a:lnTo>
                  <a:pt x="394207" y="197103"/>
                </a:lnTo>
                <a:lnTo>
                  <a:pt x="389002" y="151911"/>
                </a:lnTo>
                <a:lnTo>
                  <a:pt x="374173" y="110425"/>
                </a:lnTo>
                <a:lnTo>
                  <a:pt x="350904" y="73827"/>
                </a:lnTo>
                <a:lnTo>
                  <a:pt x="320380" y="43303"/>
                </a:lnTo>
                <a:lnTo>
                  <a:pt x="283782" y="20034"/>
                </a:lnTo>
                <a:lnTo>
                  <a:pt x="242296" y="5205"/>
                </a:lnTo>
                <a:lnTo>
                  <a:pt x="197103" y="0"/>
                </a:lnTo>
                <a:lnTo>
                  <a:pt x="151911" y="5205"/>
                </a:lnTo>
                <a:lnTo>
                  <a:pt x="110425" y="20034"/>
                </a:lnTo>
                <a:lnTo>
                  <a:pt x="73827" y="43303"/>
                </a:lnTo>
                <a:lnTo>
                  <a:pt x="43303" y="73827"/>
                </a:lnTo>
                <a:lnTo>
                  <a:pt x="20034" y="110425"/>
                </a:lnTo>
                <a:lnTo>
                  <a:pt x="5205" y="151911"/>
                </a:lnTo>
                <a:lnTo>
                  <a:pt x="0" y="197103"/>
                </a:lnTo>
                <a:lnTo>
                  <a:pt x="5205" y="242300"/>
                </a:lnTo>
                <a:lnTo>
                  <a:pt x="20034" y="283788"/>
                </a:lnTo>
                <a:lnTo>
                  <a:pt x="43303" y="320385"/>
                </a:lnTo>
                <a:lnTo>
                  <a:pt x="73827" y="350908"/>
                </a:lnTo>
                <a:lnTo>
                  <a:pt x="110425" y="374175"/>
                </a:lnTo>
                <a:lnTo>
                  <a:pt x="151911" y="389002"/>
                </a:lnTo>
                <a:lnTo>
                  <a:pt x="197103" y="394207"/>
                </a:lnTo>
                <a:close/>
              </a:path>
            </a:pathLst>
          </a:custGeom>
          <a:ln w="12700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 txBox="1"/>
          <p:nvPr/>
        </p:nvSpPr>
        <p:spPr>
          <a:xfrm>
            <a:off x="884299" y="6089695"/>
            <a:ext cx="8352790" cy="88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00"/>
              </a:spcBef>
              <a:tabLst>
                <a:tab pos="3611245" algn="l"/>
                <a:tab pos="6623684" algn="l"/>
              </a:tabLst>
            </a:pPr>
            <a:r>
              <a:rPr sz="1500" spc="-5" dirty="0">
                <a:latin typeface="Ubuntu"/>
                <a:cs typeface="Ubuntu"/>
              </a:rPr>
              <a:t>Ubezpieczenie</a:t>
            </a:r>
            <a:r>
              <a:rPr sz="1500" spc="15" dirty="0">
                <a:latin typeface="Ubuntu"/>
                <a:cs typeface="Ubuntu"/>
              </a:rPr>
              <a:t> </a:t>
            </a:r>
            <a:r>
              <a:rPr sz="1500" spc="-10" dirty="0">
                <a:latin typeface="Ubuntu"/>
                <a:cs typeface="Ubuntu"/>
              </a:rPr>
              <a:t>obowiązkowe	</a:t>
            </a:r>
            <a:r>
              <a:rPr sz="1500" spc="-5" dirty="0">
                <a:latin typeface="Ubuntu"/>
                <a:cs typeface="Ubuntu"/>
              </a:rPr>
              <a:t>Ubezpieczenie</a:t>
            </a:r>
            <a:r>
              <a:rPr sz="1500" spc="15" dirty="0">
                <a:latin typeface="Ubuntu"/>
                <a:cs typeface="Ubuntu"/>
              </a:rPr>
              <a:t> </a:t>
            </a:r>
            <a:r>
              <a:rPr sz="1500" spc="-5" dirty="0">
                <a:latin typeface="Ubuntu"/>
                <a:cs typeface="Ubuntu"/>
              </a:rPr>
              <a:t>dobrowolne	</a:t>
            </a:r>
            <a:r>
              <a:rPr sz="1500" dirty="0">
                <a:latin typeface="Ubuntu"/>
                <a:cs typeface="Ubuntu"/>
              </a:rPr>
              <a:t>Brak</a:t>
            </a:r>
            <a:r>
              <a:rPr sz="1500" spc="-30" dirty="0">
                <a:latin typeface="Ubuntu"/>
                <a:cs typeface="Ubuntu"/>
              </a:rPr>
              <a:t> </a:t>
            </a:r>
            <a:r>
              <a:rPr sz="1500" spc="-5" dirty="0">
                <a:latin typeface="Ubuntu"/>
                <a:cs typeface="Ubuntu"/>
              </a:rPr>
              <a:t>ubezpieczenia</a:t>
            </a:r>
            <a:endParaRPr sz="1500" dirty="0">
              <a:latin typeface="Ubuntu"/>
              <a:cs typeface="Ubuntu"/>
            </a:endParaRPr>
          </a:p>
          <a:p>
            <a:pPr marL="12700" marR="5080">
              <a:lnSpc>
                <a:spcPct val="100000"/>
              </a:lnSpc>
              <a:spcBef>
                <a:spcPts val="1360"/>
              </a:spcBef>
            </a:pPr>
            <a:r>
              <a:rPr lang="pl-PL" sz="1500" spc="-10" dirty="0" smtClean="0">
                <a:latin typeface="Ubuntu"/>
                <a:cs typeface="Ubuntu"/>
              </a:rPr>
              <a:t>T</a:t>
            </a:r>
            <a:r>
              <a:rPr sz="1500" spc="-10" dirty="0" smtClean="0">
                <a:latin typeface="Ubuntu"/>
                <a:cs typeface="Ubuntu"/>
              </a:rPr>
              <a:t>e </a:t>
            </a:r>
            <a:r>
              <a:rPr sz="1500" dirty="0">
                <a:latin typeface="Ubuntu"/>
                <a:cs typeface="Ubuntu"/>
              </a:rPr>
              <a:t>zasady </a:t>
            </a:r>
            <a:r>
              <a:rPr sz="1500" spc="-5" dirty="0">
                <a:latin typeface="Ubuntu"/>
                <a:cs typeface="Ubuntu"/>
              </a:rPr>
              <a:t>ubezpieczeń obowiązują, </a:t>
            </a:r>
            <a:r>
              <a:rPr sz="1500" dirty="0">
                <a:latin typeface="Ubuntu"/>
                <a:cs typeface="Ubuntu"/>
              </a:rPr>
              <a:t>gdy </a:t>
            </a:r>
            <a:r>
              <a:rPr sz="1500" spc="-5" dirty="0">
                <a:latin typeface="Ubuntu"/>
                <a:cs typeface="Ubuntu"/>
              </a:rPr>
              <a:t>umowa </a:t>
            </a:r>
            <a:r>
              <a:rPr sz="1500" dirty="0">
                <a:latin typeface="Ubuntu"/>
                <a:cs typeface="Ubuntu"/>
              </a:rPr>
              <a:t>lub </a:t>
            </a:r>
            <a:r>
              <a:rPr sz="1500" spc="-5" dirty="0">
                <a:latin typeface="Ubuntu"/>
                <a:cs typeface="Ubuntu"/>
              </a:rPr>
              <a:t>prowadzenie </a:t>
            </a:r>
            <a:r>
              <a:rPr sz="1500" dirty="0">
                <a:latin typeface="Ubuntu"/>
                <a:cs typeface="Ubuntu"/>
              </a:rPr>
              <a:t>działalności jest </a:t>
            </a:r>
            <a:r>
              <a:rPr sz="1500" spc="-5" dirty="0">
                <a:latin typeface="Ubuntu"/>
                <a:cs typeface="Ubuntu"/>
              </a:rPr>
              <a:t>jedynym  </a:t>
            </a:r>
            <a:r>
              <a:rPr sz="1500" dirty="0">
                <a:latin typeface="Ubuntu"/>
                <a:cs typeface="Ubuntu"/>
              </a:rPr>
              <a:t>źródłem</a:t>
            </a:r>
            <a:r>
              <a:rPr sz="1500" spc="-5" dirty="0">
                <a:latin typeface="Ubuntu"/>
                <a:cs typeface="Ubuntu"/>
              </a:rPr>
              <a:t> </a:t>
            </a:r>
            <a:r>
              <a:rPr sz="1500" spc="-15" dirty="0">
                <a:latin typeface="Ubuntu"/>
                <a:cs typeface="Ubuntu"/>
              </a:rPr>
              <a:t>zarobków.</a:t>
            </a:r>
            <a:endParaRPr sz="1500" dirty="0">
              <a:latin typeface="Ubuntu"/>
              <a:cs typeface="Ubuntu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884299" y="593496"/>
            <a:ext cx="7860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Praca </a:t>
            </a:r>
            <a:r>
              <a:rPr spc="-20" dirty="0">
                <a:solidFill>
                  <a:srgbClr val="2A6EB4"/>
                </a:solidFill>
                <a:latin typeface="Ubuntu" panose="020B0504030602030204" pitchFamily="34" charset="0"/>
              </a:rPr>
              <a:t>zarobkowa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a</a:t>
            </a:r>
            <a:r>
              <a:rPr spc="1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ubezpieczenia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73" name="Obraz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2A6EB4"/>
                </a:solidFill>
                <a:latin typeface="Ubuntu" panose="020B0504030602030204" pitchFamily="34" charset="0"/>
              </a:rPr>
              <a:t>Stopy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procentowe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składek i</a:t>
            </a:r>
            <a:r>
              <a:rPr spc="-6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zasady  ich</a:t>
            </a:r>
            <a:r>
              <a:rPr spc="-5" dirty="0">
                <a:solidFill>
                  <a:srgbClr val="2A6EB4"/>
                </a:solidFill>
                <a:latin typeface="Ubuntu" panose="020B0504030602030204" pitchFamily="34" charset="0"/>
              </a:rPr>
              <a:t> finansowania</a:t>
            </a:r>
          </a:p>
        </p:txBody>
      </p:sp>
      <p:sp>
        <p:nvSpPr>
          <p:cNvPr id="9" name="object 9"/>
          <p:cNvSpPr/>
          <p:nvPr/>
        </p:nvSpPr>
        <p:spPr>
          <a:xfrm>
            <a:off x="4135073" y="2925329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745"/>
                </a:moveTo>
                <a:lnTo>
                  <a:pt x="9525" y="18745"/>
                </a:lnTo>
                <a:lnTo>
                  <a:pt x="9525" y="0"/>
                </a:lnTo>
                <a:lnTo>
                  <a:pt x="0" y="0"/>
                </a:lnTo>
                <a:lnTo>
                  <a:pt x="0" y="18745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736058" y="2925329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745"/>
                </a:moveTo>
                <a:lnTo>
                  <a:pt x="9525" y="18745"/>
                </a:lnTo>
                <a:lnTo>
                  <a:pt x="9525" y="0"/>
                </a:lnTo>
                <a:lnTo>
                  <a:pt x="0" y="0"/>
                </a:lnTo>
                <a:lnTo>
                  <a:pt x="0" y="18745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139835" y="29440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57" y="0"/>
                </a:lnTo>
              </a:path>
            </a:pathLst>
          </a:custGeom>
          <a:ln w="9525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921569" y="29440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57" y="0"/>
                </a:lnTo>
              </a:path>
            </a:pathLst>
          </a:custGeom>
          <a:ln w="9525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135073" y="294407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745"/>
                </a:moveTo>
                <a:lnTo>
                  <a:pt x="9525" y="18745"/>
                </a:lnTo>
                <a:lnTo>
                  <a:pt x="9525" y="0"/>
                </a:lnTo>
                <a:lnTo>
                  <a:pt x="0" y="0"/>
                </a:lnTo>
                <a:lnTo>
                  <a:pt x="0" y="18745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940328" y="29440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57" y="0"/>
                </a:lnTo>
              </a:path>
            </a:pathLst>
          </a:custGeom>
          <a:ln w="9525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722061" y="294407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57" y="0"/>
                </a:lnTo>
              </a:path>
            </a:pathLst>
          </a:custGeom>
          <a:ln w="9525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940328" y="294407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-4762" y="9372"/>
                </a:moveTo>
                <a:lnTo>
                  <a:pt x="4762" y="9372"/>
                </a:lnTo>
              </a:path>
            </a:pathLst>
          </a:custGeom>
          <a:ln w="18745">
            <a:solidFill>
              <a:srgbClr val="2A6EB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736058" y="2944077"/>
            <a:ext cx="9525" cy="19050"/>
          </a:xfrm>
          <a:custGeom>
            <a:avLst/>
            <a:gdLst/>
            <a:ahLst/>
            <a:cxnLst/>
            <a:rect l="l" t="t" r="r" b="b"/>
            <a:pathLst>
              <a:path w="9525" h="19050">
                <a:moveTo>
                  <a:pt x="0" y="18745"/>
                </a:moveTo>
                <a:lnTo>
                  <a:pt x="9525" y="18745"/>
                </a:lnTo>
                <a:lnTo>
                  <a:pt x="9525" y="0"/>
                </a:lnTo>
                <a:lnTo>
                  <a:pt x="0" y="0"/>
                </a:lnTo>
                <a:lnTo>
                  <a:pt x="0" y="18745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947282"/>
              </p:ext>
            </p:extLst>
          </p:nvPr>
        </p:nvGraphicFramePr>
        <p:xfrm>
          <a:off x="918657" y="2061946"/>
          <a:ext cx="8694291" cy="502465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3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8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5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40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3779">
                <a:tc rowSpan="2"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</a:pPr>
                      <a:r>
                        <a:rPr sz="1550" spc="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Ubezpieczenie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55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Stopa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procentowa</a:t>
                      </a:r>
                      <a:r>
                        <a:rPr lang="pl-PL"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lang="pl-PL"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składki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50" spc="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Zasady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finansowania</a:t>
                      </a:r>
                      <a:r>
                        <a:rPr sz="1550" spc="-1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składek</a:t>
                      </a:r>
                      <a:endParaRPr sz="1550" dirty="0">
                        <a:latin typeface="Ubuntu"/>
                        <a:cs typeface="Ubuntu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od umowy o pracę 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i </a:t>
                      </a:r>
                      <a:r>
                        <a:rPr sz="1550" spc="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umowy</a:t>
                      </a:r>
                      <a:r>
                        <a:rPr sz="1550" spc="-3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spc="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zlecenia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4445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90195" marR="282575" indent="-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Zasady  </a:t>
                      </a:r>
                      <a:r>
                        <a:rPr sz="155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finans</a:t>
                      </a:r>
                      <a:r>
                        <a:rPr sz="1550" spc="-2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wania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 </a:t>
                      </a:r>
                      <a:r>
                        <a:rPr sz="1550" spc="5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składek</a:t>
                      </a:r>
                      <a:r>
                        <a:rPr lang="pl-PL" sz="1550" spc="5" baseline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przez</a:t>
                      </a:r>
                      <a:endParaRPr sz="1550" dirty="0">
                        <a:latin typeface="Ubuntu"/>
                        <a:cs typeface="Ubuntu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550" spc="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osobę,</a:t>
                      </a:r>
                      <a:r>
                        <a:rPr sz="1550" spc="-8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która</a:t>
                      </a:r>
                      <a:endParaRPr sz="1550" dirty="0">
                        <a:latin typeface="Ubuntu"/>
                        <a:cs typeface="Ubuntu"/>
                      </a:endParaRPr>
                    </a:p>
                    <a:p>
                      <a:pPr marL="328930" marR="321310" indent="-635" algn="ctr">
                        <a:lnSpc>
                          <a:spcPct val="100000"/>
                        </a:lnSpc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wadzi działalność gospodarczą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334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A6EB4"/>
                      </a:solidFill>
                      <a:prstDash val="solid"/>
                    </a:lnR>
                    <a:lnB w="9525">
                      <a:solidFill>
                        <a:srgbClr val="2A6EB4"/>
                      </a:solidFill>
                      <a:prstDash val="solid"/>
                    </a:lnB>
                    <a:solidFill>
                      <a:srgbClr val="C8D0E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55244" marB="0">
                    <a:lnL w="9525">
                      <a:solidFill>
                        <a:srgbClr val="2A6EB4"/>
                      </a:solidFill>
                      <a:prstDash val="solid"/>
                    </a:lnL>
                    <a:lnR w="9525">
                      <a:solidFill>
                        <a:srgbClr val="2A6EB4"/>
                      </a:solidFill>
                      <a:prstDash val="solid"/>
                    </a:lnR>
                    <a:lnB w="9525">
                      <a:solidFill>
                        <a:srgbClr val="2A6EB4"/>
                      </a:solidFill>
                      <a:prstDash val="soli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238760" indent="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50" spc="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ze</a:t>
                      </a:r>
                      <a:r>
                        <a:rPr lang="pl-PL"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 </a:t>
                      </a:r>
                      <a:r>
                        <a:rPr sz="1550" spc="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środków</a:t>
                      </a:r>
                      <a:r>
                        <a:rPr lang="pl-PL"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/>
                      </a:r>
                      <a:br>
                        <a:rPr lang="pl-PL"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</a:br>
                      <a:r>
                        <a:rPr sz="1550" spc="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pracodawcy</a:t>
                      </a:r>
                      <a:r>
                        <a:rPr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,</a:t>
                      </a:r>
                      <a:r>
                        <a:rPr lang="pl-PL"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/>
                      </a:r>
                      <a:br>
                        <a:rPr lang="pl-PL" sz="1550" spc="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</a:br>
                      <a:r>
                        <a:rPr sz="1550" spc="0" dirty="0" err="1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zleceniodawcy</a:t>
                      </a:r>
                      <a:endParaRPr sz="1550" spc="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 anchorCtr="1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243204" indent="0" algn="ctr" defTabSz="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550" spc="-1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ze </a:t>
                      </a:r>
                      <a:r>
                        <a:rPr sz="1550" spc="-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środków  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pracownika,  zleceniobior</a:t>
                      </a:r>
                      <a:r>
                        <a:rPr sz="1550" spc="1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c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y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0EB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</a:pP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2A6EB4"/>
                      </a:solidFill>
                      <a:prstDash val="solid"/>
                    </a:lnL>
                    <a:lnR w="9525">
                      <a:solidFill>
                        <a:srgbClr val="2A6EB4"/>
                      </a:solidFill>
                      <a:prstDash val="solid"/>
                    </a:lnR>
                    <a:lnB w="9525">
                      <a:solidFill>
                        <a:srgbClr val="2A6EB4"/>
                      </a:solidFill>
                      <a:prstDash val="solid"/>
                    </a:lnB>
                    <a:solidFill>
                      <a:srgbClr val="C8D0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7099"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Eme</a:t>
                      </a:r>
                      <a:r>
                        <a:rPr sz="1550" spc="3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r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ytalne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44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19,52%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9,76%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9,76%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450850" marR="475615" indent="0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lang="pl-PL" sz="1500" dirty="0">
                          <a:latin typeface="Ubuntu"/>
                          <a:cs typeface="Ubuntu"/>
                        </a:rPr>
                        <a:t>wszystkie </a:t>
                      </a:r>
                      <a:r>
                        <a:rPr sz="1500" dirty="0" err="1">
                          <a:latin typeface="Ubuntu"/>
                          <a:cs typeface="Ubuntu"/>
                        </a:rPr>
                        <a:t>składki</a:t>
                      </a:r>
                      <a:endParaRPr sz="1500" dirty="0">
                        <a:latin typeface="Ubuntu"/>
                        <a:cs typeface="Ubuntu"/>
                      </a:endParaRPr>
                    </a:p>
                    <a:p>
                      <a:pPr marL="450850" marR="433070" indent="0" algn="ctr">
                        <a:lnSpc>
                          <a:spcPct val="100000"/>
                        </a:lnSpc>
                      </a:pPr>
                      <a:r>
                        <a:rPr sz="1500" dirty="0">
                          <a:latin typeface="Ubuntu"/>
                          <a:cs typeface="Ubuntu"/>
                        </a:rPr>
                        <a:t>w </a:t>
                      </a:r>
                      <a:r>
                        <a:rPr sz="1500" dirty="0" err="1">
                          <a:latin typeface="Ubuntu"/>
                          <a:cs typeface="Ubuntu"/>
                        </a:rPr>
                        <a:t>całości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 </a:t>
                      </a:r>
                      <a:r>
                        <a:rPr lang="pl-PL" sz="1500" dirty="0">
                          <a:latin typeface="Ubuntu"/>
                          <a:cs typeface="Ubuntu"/>
                        </a:rPr>
                        <a:t/>
                      </a:r>
                      <a:br>
                        <a:rPr lang="pl-PL" sz="1500" dirty="0">
                          <a:latin typeface="Ubuntu"/>
                          <a:cs typeface="Ubuntu"/>
                        </a:rPr>
                      </a:br>
                      <a:r>
                        <a:rPr sz="1500" dirty="0">
                          <a:latin typeface="Ubuntu"/>
                          <a:cs typeface="Ubuntu"/>
                        </a:rPr>
                        <a:t>z</a:t>
                      </a:r>
                      <a:r>
                        <a:rPr lang="pl-PL" sz="150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500" spc="-5" dirty="0" err="1">
                          <a:latin typeface="Ubuntu"/>
                          <a:cs typeface="Ubuntu"/>
                        </a:rPr>
                        <a:t>własnych</a:t>
                      </a:r>
                      <a:r>
                        <a:rPr sz="1500" spc="-5" dirty="0">
                          <a:latin typeface="Ubuntu"/>
                          <a:cs typeface="Ubuntu"/>
                        </a:rPr>
                        <a:t>  </a:t>
                      </a:r>
                      <a:r>
                        <a:rPr sz="1500" spc="-10" dirty="0">
                          <a:latin typeface="Ubuntu"/>
                          <a:cs typeface="Ubuntu"/>
                        </a:rPr>
                        <a:t>środków</a:t>
                      </a:r>
                      <a:endParaRPr sz="1500" dirty="0">
                        <a:latin typeface="Ubuntu"/>
                        <a:cs typeface="Ubuntu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Rentowe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44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8%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6,5%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1,5%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A6EB4"/>
                      </a:solidFill>
                      <a:prstDash val="solid"/>
                    </a:lnR>
                    <a:lnT w="9525">
                      <a:solidFill>
                        <a:srgbClr val="2A6EB4"/>
                      </a:solidFill>
                      <a:prstDash val="solid"/>
                    </a:lnT>
                    <a:lnB w="6350">
                      <a:solidFill>
                        <a:srgbClr val="2A6E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R="189230" algn="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Chorob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44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2,45%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-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500" dirty="0">
                          <a:latin typeface="Ubuntu"/>
                          <a:cs typeface="Ubuntu"/>
                        </a:rPr>
                        <a:t>w</a:t>
                      </a:r>
                      <a:r>
                        <a:rPr sz="1500" spc="-1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całości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A6EB4"/>
                      </a:solidFill>
                      <a:prstDash val="solid"/>
                    </a:lnR>
                    <a:lnT w="9525">
                      <a:solidFill>
                        <a:srgbClr val="2A6EB4"/>
                      </a:solidFill>
                      <a:prstDash val="solid"/>
                    </a:lnT>
                    <a:lnB w="6350">
                      <a:solidFill>
                        <a:srgbClr val="2A6E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149">
                <a:tc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Wypad</a:t>
                      </a:r>
                      <a:r>
                        <a:rPr sz="1550" spc="-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k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70815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marL="314325" marR="306705" indent="42735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500" dirty="0">
                          <a:latin typeface="Ubuntu"/>
                          <a:cs typeface="Ubuntu"/>
                        </a:rPr>
                        <a:t>jest  zr</a:t>
                      </a:r>
                      <a:r>
                        <a:rPr sz="1500" spc="-30" dirty="0">
                          <a:latin typeface="Ubuntu"/>
                          <a:cs typeface="Ubuntu"/>
                        </a:rPr>
                        <a:t>ó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żni</a:t>
                      </a:r>
                      <a:r>
                        <a:rPr sz="1500" spc="-20" dirty="0">
                          <a:latin typeface="Ubuntu"/>
                          <a:cs typeface="Ubuntu"/>
                        </a:rPr>
                        <a:t>co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wana</a:t>
                      </a:r>
                    </a:p>
                  </a:txBody>
                  <a:tcPr marL="0" marR="0" marT="5969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500" dirty="0">
                          <a:latin typeface="Ubuntu"/>
                          <a:cs typeface="Ubuntu"/>
                        </a:rPr>
                        <a:t>w</a:t>
                      </a:r>
                      <a:r>
                        <a:rPr sz="1500" spc="-1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całości</a:t>
                      </a:r>
                    </a:p>
                  </a:txBody>
                  <a:tcPr marL="0" marR="0" marT="17399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-</a:t>
                      </a:r>
                    </a:p>
                  </a:txBody>
                  <a:tcPr marL="0" marR="0" marT="13462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A6EB4"/>
                      </a:solidFill>
                      <a:prstDash val="solid"/>
                    </a:lnR>
                    <a:lnT w="9525">
                      <a:solidFill>
                        <a:srgbClr val="2A6EB4"/>
                      </a:solidFill>
                      <a:prstDash val="solid"/>
                    </a:lnT>
                    <a:lnB w="6350">
                      <a:solidFill>
                        <a:srgbClr val="2A6E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65126">
                <a:tc>
                  <a:txBody>
                    <a:bodyPr/>
                    <a:lstStyle/>
                    <a:p>
                      <a:pPr marR="215265" algn="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1550" spc="-3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Z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dr</a:t>
                      </a:r>
                      <a:r>
                        <a:rPr sz="1550" spc="-25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</a:t>
                      </a:r>
                      <a:r>
                        <a:rPr sz="1550" spc="-2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w</a:t>
                      </a:r>
                      <a:r>
                        <a:rPr sz="1550" dirty="0">
                          <a:solidFill>
                            <a:srgbClr val="2A6EB4"/>
                          </a:solidFill>
                          <a:latin typeface="Ubuntu"/>
                          <a:cs typeface="Ubuntu"/>
                        </a:rPr>
                        <a:t>otne</a:t>
                      </a:r>
                      <a:endParaRPr sz="1550" dirty="0">
                        <a:latin typeface="Ubuntu"/>
                        <a:cs typeface="Ubuntu"/>
                      </a:endParaRPr>
                    </a:p>
                  </a:txBody>
                  <a:tcPr marL="0" marR="0" marT="10800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D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 smtClean="0">
                          <a:latin typeface="Ubuntu"/>
                          <a:cs typeface="Ubuntu"/>
                        </a:rPr>
                        <a:t>9</a:t>
                      </a:r>
                      <a:r>
                        <a:rPr lang="pl-PL" sz="2000" dirty="0" smtClean="0">
                          <a:latin typeface="Ubuntu"/>
                          <a:cs typeface="Ubuntu"/>
                        </a:rPr>
                        <a:t>% </a:t>
                      </a:r>
                      <a:r>
                        <a:rPr lang="pl-PL" sz="1500" dirty="0" smtClean="0">
                          <a:latin typeface="Ubuntu"/>
                          <a:cs typeface="Ubuntu"/>
                        </a:rPr>
                        <a:t>albo</a:t>
                      </a:r>
                      <a:r>
                        <a:rPr lang="pl-PL" sz="2000" dirty="0" smtClean="0">
                          <a:latin typeface="Ubuntu"/>
                          <a:cs typeface="Ubuntu"/>
                        </a:rPr>
                        <a:t> 4,9% </a:t>
                      </a:r>
                      <a:r>
                        <a:rPr lang="pl-PL" sz="1500" dirty="0" smtClean="0">
                          <a:latin typeface="Ubuntu"/>
                          <a:cs typeface="Ubuntu"/>
                        </a:rPr>
                        <a:t>dla przedsiębiorców</a:t>
                      </a:r>
                      <a:r>
                        <a:rPr lang="pl-PL" sz="1500" baseline="0" dirty="0" smtClean="0">
                          <a:latin typeface="Ubuntu"/>
                          <a:cs typeface="Ubuntu"/>
                        </a:rPr>
                        <a:t> opodatkowanych wyłącznie podatkiem liniowym</a:t>
                      </a:r>
                      <a:endParaRPr sz="2000" dirty="0">
                        <a:latin typeface="Ubuntu"/>
                        <a:cs typeface="Ubuntu"/>
                      </a:endParaRP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000" dirty="0">
                          <a:latin typeface="Ubuntu"/>
                          <a:cs typeface="Ubuntu"/>
                        </a:rPr>
                        <a:t>-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500" dirty="0">
                          <a:latin typeface="Ubuntu"/>
                          <a:cs typeface="Ubuntu"/>
                        </a:rPr>
                        <a:t>w</a:t>
                      </a:r>
                      <a:r>
                        <a:rPr sz="1500" spc="-1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500" dirty="0">
                          <a:latin typeface="Ubuntu"/>
                          <a:cs typeface="Ubuntu"/>
                        </a:rPr>
                        <a:t>całości</a:t>
                      </a:r>
                    </a:p>
                  </a:txBody>
                  <a:tcPr marL="0" marR="0" marT="72000" marB="0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2A6EB4"/>
                      </a:solidFill>
                      <a:prstDash val="solid"/>
                    </a:lnR>
                    <a:lnT w="9525">
                      <a:solidFill>
                        <a:srgbClr val="2A6EB4"/>
                      </a:solidFill>
                      <a:prstDash val="solid"/>
                    </a:lnT>
                    <a:lnB w="6350">
                      <a:solidFill>
                        <a:srgbClr val="2A6EB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5712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Świadczenia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 </a:t>
            </a: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ubezpieczenia  </a:t>
            </a:r>
            <a:r>
              <a:rPr spc="-5" dirty="0">
                <a:solidFill>
                  <a:srgbClr val="2A6EB4"/>
                </a:solidFill>
                <a:latin typeface="Ubuntu" panose="020B0504030602030204" pitchFamily="34" charset="0"/>
              </a:rPr>
              <a:t>chorobowego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9764" y="4970055"/>
            <a:ext cx="15678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zasiłek  chorob</a:t>
            </a:r>
            <a:r>
              <a:rPr sz="2400" spc="-35" dirty="0">
                <a:solidFill>
                  <a:srgbClr val="2A6EB4"/>
                </a:solidFill>
                <a:latin typeface="Ubuntu"/>
                <a:cs typeface="Ubuntu"/>
              </a:rPr>
              <a:t>o</a:t>
            </a:r>
            <a:r>
              <a:rPr sz="2400" spc="40" dirty="0">
                <a:solidFill>
                  <a:srgbClr val="2A6EB4"/>
                </a:solidFill>
                <a:latin typeface="Ubuntu"/>
                <a:cs typeface="Ubuntu"/>
              </a:rPr>
              <a:t>w</a:t>
            </a: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91117" y="4970055"/>
            <a:ext cx="2064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A6EB4"/>
                </a:solidFill>
                <a:latin typeface="Ubuntu"/>
                <a:cs typeface="Ubuntu"/>
              </a:rPr>
              <a:t>świadczenie  </a:t>
            </a: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rehabilita</a:t>
            </a:r>
            <a:r>
              <a:rPr sz="2400" spc="25" dirty="0">
                <a:solidFill>
                  <a:srgbClr val="2A6EB4"/>
                </a:solidFill>
                <a:latin typeface="Ubuntu"/>
                <a:cs typeface="Ubuntu"/>
              </a:rPr>
              <a:t>c</a:t>
            </a: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yjne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24823" y="4970055"/>
            <a:ext cx="17964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846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zasiłek  macierzyński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733388" y="4970055"/>
            <a:ext cx="15786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98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A6EB4"/>
                </a:solidFill>
                <a:latin typeface="Ubuntu"/>
                <a:cs typeface="Ubuntu"/>
              </a:rPr>
              <a:t>zasiłek  opiekuńczy</a:t>
            </a:r>
          </a:p>
        </p:txBody>
      </p:sp>
      <p:sp>
        <p:nvSpPr>
          <p:cNvPr id="13" name="object 13" descr="Rysunek. Mężczyzna w szpitalnym łóżku, obok niego&#10;pielęgniarka."/>
          <p:cNvSpPr/>
          <p:nvPr/>
        </p:nvSpPr>
        <p:spPr>
          <a:xfrm>
            <a:off x="1134519" y="2868304"/>
            <a:ext cx="1532733" cy="1553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Rysunek. Mężczyzna przykłada ucho do brzucha ciężarnej&#10;kobiety."/>
          <p:cNvSpPr/>
          <p:nvPr/>
        </p:nvSpPr>
        <p:spPr>
          <a:xfrm>
            <a:off x="5757314" y="2832050"/>
            <a:ext cx="1313471" cy="1624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 descr="Rysunek. Kobieta popycha wózek z dzieckiem."/>
          <p:cNvSpPr/>
          <p:nvPr/>
        </p:nvSpPr>
        <p:spPr>
          <a:xfrm>
            <a:off x="8050522" y="2862349"/>
            <a:ext cx="1058997" cy="1581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 descr="Rysunek. Trzy osoby gimnastykują się."/>
          <p:cNvSpPr/>
          <p:nvPr/>
        </p:nvSpPr>
        <p:spPr>
          <a:xfrm>
            <a:off x="3178695" y="2868304"/>
            <a:ext cx="1983462" cy="15232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5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669655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chorobowy</a:t>
            </a:r>
          </a:p>
          <a:p>
            <a:pPr marL="12700" marR="5080">
              <a:lnSpc>
                <a:spcPts val="3600"/>
              </a:lnSpc>
              <a:spcBef>
                <a:spcPts val="20"/>
              </a:spcBef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otrzymasz zamiast pensji, gdy będziesz</a:t>
            </a:r>
            <a:r>
              <a:rPr sz="3000" spc="-9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spc="-5" dirty="0">
                <a:solidFill>
                  <a:srgbClr val="2A6EB4"/>
                </a:solidFill>
                <a:latin typeface="Ubuntu" panose="020B0504030602030204" pitchFamily="34" charset="0"/>
              </a:rPr>
              <a:t>chorować 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i </a:t>
            </a:r>
            <a:r>
              <a:rPr sz="3000" spc="-10" dirty="0">
                <a:solidFill>
                  <a:srgbClr val="2A6EB4"/>
                </a:solidFill>
                <a:latin typeface="Ubuntu" panose="020B0504030602030204" pitchFamily="34" charset="0"/>
              </a:rPr>
              <a:t>korzystać </a:t>
            </a:r>
            <a:r>
              <a:rPr sz="3000" spc="-30" dirty="0">
                <a:solidFill>
                  <a:srgbClr val="2A6EB4"/>
                </a:solidFill>
                <a:latin typeface="Ubuntu" panose="020B0504030602030204" pitchFamily="34" charset="0"/>
              </a:rPr>
              <a:t>ze </a:t>
            </a:r>
            <a:r>
              <a:rPr sz="3000" spc="-5" dirty="0">
                <a:solidFill>
                  <a:srgbClr val="2A6EB4"/>
                </a:solidFill>
                <a:latin typeface="Ubuntu" panose="020B0504030602030204" pitchFamily="34" charset="0"/>
              </a:rPr>
              <a:t>zwolnienia</a:t>
            </a:r>
            <a:r>
              <a:rPr sz="3000" spc="3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lekarskiego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096" y="2061946"/>
            <a:ext cx="9642604" cy="50604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6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750570" marR="5080">
              <a:lnSpc>
                <a:spcPts val="0"/>
              </a:lnSpc>
            </a:pPr>
            <a:r>
              <a:rPr sz="2400" spc="-5" dirty="0" err="1" smtClean="0">
                <a:latin typeface="Ubuntu"/>
                <a:cs typeface="Ubuntu"/>
              </a:rPr>
              <a:t>Maksymalny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okres </a:t>
            </a:r>
            <a:r>
              <a:rPr sz="2400" spc="5" dirty="0" err="1">
                <a:latin typeface="Ubuntu"/>
                <a:cs typeface="Ubuntu"/>
              </a:rPr>
              <a:t>wypłaty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zasiłku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chorobowego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wynosi:</a:t>
            </a:r>
            <a:endParaRPr sz="2400" dirty="0">
              <a:latin typeface="Ubuntu"/>
              <a:cs typeface="Ubuntu"/>
            </a:endParaRPr>
          </a:p>
          <a:p>
            <a:pPr marL="1080770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182</a:t>
            </a:r>
            <a:r>
              <a:rPr sz="2400" b="1" spc="-5" dirty="0">
                <a:solidFill>
                  <a:srgbClr val="2A6EB4"/>
                </a:solidFill>
                <a:latin typeface="Ubuntu"/>
                <a:cs typeface="Ubuntu"/>
              </a:rPr>
              <a:t> dni</a:t>
            </a:r>
            <a:r>
              <a:rPr sz="2400" spc="-5" dirty="0"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080770" marR="48260">
              <a:lnSpc>
                <a:spcPct val="100000"/>
              </a:lnSpc>
              <a:spcBef>
                <a:spcPts val="565"/>
              </a:spcBef>
            </a:pP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270 dni </a:t>
            </a:r>
            <a:r>
              <a:rPr sz="2400" dirty="0">
                <a:latin typeface="Ubuntu"/>
                <a:cs typeface="Ubuntu"/>
              </a:rPr>
              <a:t>– jeśli </a:t>
            </a:r>
            <a:r>
              <a:rPr sz="2400" spc="-45" dirty="0">
                <a:latin typeface="Ubuntu"/>
                <a:cs typeface="Ubuntu"/>
              </a:rPr>
              <a:t>Twoja  </a:t>
            </a:r>
            <a:r>
              <a:rPr sz="2400" spc="-5" dirty="0">
                <a:latin typeface="Ubuntu"/>
                <a:cs typeface="Ubuntu"/>
              </a:rPr>
              <a:t>niezdolność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5" dirty="0">
                <a:latin typeface="Ubuntu"/>
                <a:cs typeface="Ubuntu"/>
              </a:rPr>
              <a:t>pracy  wystąpi </a:t>
            </a:r>
            <a:r>
              <a:rPr sz="2400" dirty="0">
                <a:latin typeface="Ubuntu"/>
                <a:cs typeface="Ubuntu"/>
              </a:rPr>
              <a:t>w czasie ciąży  albo będzie</a:t>
            </a:r>
            <a:r>
              <a:rPr sz="2400" spc="-90" dirty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spowodowana</a:t>
            </a:r>
            <a:r>
              <a:rPr sz="2400" spc="-10" dirty="0">
                <a:latin typeface="Ubuntu"/>
                <a:cs typeface="Ubuntu"/>
              </a:rPr>
              <a:t>  </a:t>
            </a:r>
            <a:r>
              <a:rPr sz="2400" dirty="0" err="1" smtClean="0">
                <a:latin typeface="Ubuntu"/>
                <a:cs typeface="Ubuntu"/>
              </a:rPr>
              <a:t>gruźlicą</a:t>
            </a:r>
            <a:r>
              <a:rPr lang="pl-PL" sz="2400" dirty="0" smtClean="0">
                <a:latin typeface="Ubuntu"/>
                <a:cs typeface="Ubuntu"/>
              </a:rPr>
              <a:t>;</a:t>
            </a:r>
          </a:p>
          <a:p>
            <a:pPr marL="1080000"/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91 </a:t>
            </a:r>
            <a:r>
              <a:rPr lang="pl-PL" sz="2400" b="1" dirty="0">
                <a:solidFill>
                  <a:srgbClr val="2A6EB4"/>
                </a:solidFill>
                <a:latin typeface="Ubuntu"/>
                <a:cs typeface="Ubuntu"/>
              </a:rPr>
              <a:t>dni </a:t>
            </a:r>
            <a:r>
              <a:rPr lang="pl-PL" sz="2400" dirty="0">
                <a:latin typeface="Ubuntu"/>
                <a:cs typeface="Ubuntu"/>
              </a:rPr>
              <a:t>– </a:t>
            </a:r>
            <a:r>
              <a:rPr lang="pl-PL" sz="2400" dirty="0" smtClean="0">
                <a:latin typeface="Ubuntu" pitchFamily="34" charset="0"/>
              </a:rPr>
              <a:t>jeżeli </a:t>
            </a:r>
            <a:r>
              <a:rPr lang="pl-PL" sz="2400" dirty="0">
                <a:latin typeface="Ubuntu" pitchFamily="34" charset="0"/>
              </a:rPr>
              <a:t>Twoja </a:t>
            </a:r>
            <a:r>
              <a:rPr lang="pl-PL" sz="2400" dirty="0" smtClean="0">
                <a:latin typeface="Ubuntu" pitchFamily="34" charset="0"/>
              </a:rPr>
              <a:t>niezdolność </a:t>
            </a:r>
            <a:r>
              <a:rPr lang="pl-PL" sz="2400" dirty="0">
                <a:latin typeface="Ubuntu" pitchFamily="34" charset="0"/>
              </a:rPr>
              <a:t>do pracy wystąpi po ustaniu </a:t>
            </a:r>
            <a:r>
              <a:rPr lang="pl-PL" sz="2400" dirty="0" smtClean="0">
                <a:latin typeface="Ubuntu" pitchFamily="34" charset="0"/>
              </a:rPr>
              <a:t>tytułu ubezpieczenia i przysługuje nie dłużej niż do wyczerpania 182 dni okresu zasiłkowego </a:t>
            </a:r>
            <a:r>
              <a:rPr lang="pl-PL" sz="2400" dirty="0">
                <a:latin typeface="Ubuntu" pitchFamily="34" charset="0"/>
              </a:rPr>
              <a:t>(nie dotyczy to: </a:t>
            </a:r>
          </a:p>
          <a:p>
            <a:pPr marL="1080000"/>
            <a:r>
              <a:rPr lang="pl-PL" sz="2400" dirty="0">
                <a:solidFill>
                  <a:srgbClr val="2A6EB4"/>
                </a:solidFill>
                <a:latin typeface="Ubuntu"/>
                <a:cs typeface="Ubuntu"/>
              </a:rPr>
              <a:t>–</a:t>
            </a:r>
            <a:r>
              <a:rPr lang="pl-PL"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 pitchFamily="34" charset="0"/>
              </a:rPr>
              <a:t>niezdolności </a:t>
            </a:r>
            <a:r>
              <a:rPr lang="pl-PL" sz="2400" dirty="0">
                <a:latin typeface="Ubuntu" pitchFamily="34" charset="0"/>
              </a:rPr>
              <a:t>do pracy z powodu poddania się niezbędnym </a:t>
            </a:r>
            <a:endParaRPr lang="pl-PL" sz="2400" dirty="0" smtClean="0">
              <a:latin typeface="Ubuntu" pitchFamily="34" charset="0"/>
            </a:endParaRPr>
          </a:p>
          <a:p>
            <a:pPr marL="1296000"/>
            <a:r>
              <a:rPr lang="pl-PL" sz="2400" dirty="0" smtClean="0">
                <a:latin typeface="Ubuntu" pitchFamily="34" charset="0"/>
              </a:rPr>
              <a:t>badaniom </a:t>
            </a:r>
            <a:r>
              <a:rPr lang="pl-PL" sz="2400" dirty="0">
                <a:latin typeface="Ubuntu" pitchFamily="34" charset="0"/>
              </a:rPr>
              <a:t>lekarskim przewidzianym dla kandydatów na dawców komórek, tkanek i narządów oraz zabiegowi ich pobrania;</a:t>
            </a:r>
          </a:p>
          <a:p>
            <a:pPr marL="1080000"/>
            <a:r>
              <a:rPr lang="pl-PL" sz="2400" dirty="0">
                <a:solidFill>
                  <a:srgbClr val="2A6EB4"/>
                </a:solidFill>
                <a:latin typeface="Ubuntu"/>
                <a:cs typeface="Ubuntu"/>
              </a:rPr>
              <a:t>–</a:t>
            </a:r>
            <a:r>
              <a:rPr lang="pl-PL"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 pitchFamily="34" charset="0"/>
              </a:rPr>
              <a:t>niezdolności do pracy spowodowanej </a:t>
            </a:r>
            <a:r>
              <a:rPr lang="pl-PL" sz="2400" dirty="0">
                <a:latin typeface="Ubuntu" pitchFamily="34" charset="0"/>
              </a:rPr>
              <a:t>gruźlicą;</a:t>
            </a:r>
          </a:p>
          <a:p>
            <a:pPr marL="1080000"/>
            <a:r>
              <a:rPr lang="pl-PL" sz="2400" dirty="0">
                <a:solidFill>
                  <a:srgbClr val="2A6EB4"/>
                </a:solidFill>
                <a:latin typeface="Ubuntu"/>
                <a:cs typeface="Ubuntu"/>
              </a:rPr>
              <a:t>–</a:t>
            </a:r>
            <a:r>
              <a:rPr lang="pl-PL"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 pitchFamily="34" charset="0"/>
              </a:rPr>
              <a:t>niezdolności do pracy </a:t>
            </a:r>
            <a:r>
              <a:rPr lang="pl-PL" sz="2400" dirty="0">
                <a:latin typeface="Ubuntu" pitchFamily="34" charset="0"/>
              </a:rPr>
              <a:t>w czasie ciąży).</a:t>
            </a:r>
          </a:p>
        </p:txBody>
      </p:sp>
      <p:sp>
        <p:nvSpPr>
          <p:cNvPr id="13" name="object 10"/>
          <p:cNvSpPr/>
          <p:nvPr/>
        </p:nvSpPr>
        <p:spPr>
          <a:xfrm>
            <a:off x="900005" y="3148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00005" y="387775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0"/>
          <p:cNvSpPr/>
          <p:nvPr/>
        </p:nvSpPr>
        <p:spPr>
          <a:xfrm>
            <a:off x="900004" y="27019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437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Zasiłek</a:t>
            </a:r>
            <a:r>
              <a:rPr spc="-8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chorobowy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7299" y="1177696"/>
            <a:ext cx="13582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45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w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  <a:cs typeface="Ubuntu-Medium"/>
              </a:rPr>
              <a:t>ynosi: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17499" y="1893460"/>
            <a:ext cx="5069001" cy="2685991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R="5080">
              <a:spcBef>
                <a:spcPts val="400"/>
              </a:spcBef>
            </a:pP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80% pensji </a:t>
            </a:r>
            <a:r>
              <a:rPr sz="2400" dirty="0">
                <a:latin typeface="Ubuntu"/>
                <a:cs typeface="Ubuntu"/>
              </a:rPr>
              <a:t>(średniej z 12</a:t>
            </a:r>
            <a:r>
              <a:rPr sz="2400" spc="-175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miesięcy</a:t>
            </a:r>
            <a:r>
              <a:rPr sz="2400" dirty="0">
                <a:latin typeface="Ubuntu"/>
                <a:cs typeface="Ubuntu"/>
              </a:rPr>
              <a:t>);</a:t>
            </a:r>
            <a:endParaRPr lang="pl-PL" sz="2400" dirty="0">
              <a:latin typeface="Ubuntu"/>
              <a:cs typeface="Ubuntu"/>
            </a:endParaRPr>
          </a:p>
          <a:p>
            <a:pPr>
              <a:spcBef>
                <a:spcPts val="400"/>
              </a:spcBef>
            </a:pPr>
            <a:r>
              <a:rPr sz="2400" b="1" dirty="0" smtClean="0">
                <a:solidFill>
                  <a:srgbClr val="2A6EB4"/>
                </a:solidFill>
                <a:latin typeface="Ubuntu"/>
                <a:cs typeface="Ubuntu"/>
              </a:rPr>
              <a:t>100</a:t>
            </a:r>
            <a:r>
              <a:rPr sz="2400" b="1" dirty="0">
                <a:solidFill>
                  <a:srgbClr val="2A6EB4"/>
                </a:solidFill>
                <a:latin typeface="Ubuntu"/>
                <a:cs typeface="Ubuntu"/>
              </a:rPr>
              <a:t>% </a:t>
            </a:r>
            <a:r>
              <a:rPr sz="2400" b="1" dirty="0" err="1" smtClean="0">
                <a:solidFill>
                  <a:srgbClr val="2A6EB4"/>
                </a:solidFill>
                <a:latin typeface="Ubuntu"/>
                <a:cs typeface="Ubuntu"/>
              </a:rPr>
              <a:t>pensji</a:t>
            </a:r>
            <a:r>
              <a:rPr lang="pl-PL" sz="2400" b="1" dirty="0" smtClean="0">
                <a:solidFill>
                  <a:srgbClr val="2A6EB4"/>
                </a:solidFill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(średniej z 12 miesięcy),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jeśli </a:t>
            </a:r>
            <a:r>
              <a:rPr sz="2400" spc="-45" dirty="0">
                <a:latin typeface="Ubuntu"/>
                <a:cs typeface="Ubuntu"/>
              </a:rPr>
              <a:t>Twoja</a:t>
            </a:r>
            <a:r>
              <a:rPr sz="2400" spc="-9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niezdolność  </a:t>
            </a:r>
            <a:r>
              <a:rPr sz="2400" dirty="0">
                <a:latin typeface="Ubuntu"/>
                <a:cs typeface="Ubuntu"/>
              </a:rPr>
              <a:t>do </a:t>
            </a:r>
            <a:r>
              <a:rPr sz="2400" spc="5" dirty="0">
                <a:latin typeface="Ubuntu"/>
                <a:cs typeface="Ubuntu"/>
              </a:rPr>
              <a:t>pracy </a:t>
            </a:r>
            <a:r>
              <a:rPr sz="2400" dirty="0">
                <a:latin typeface="Ubuntu"/>
                <a:cs typeface="Ubuntu"/>
              </a:rPr>
              <a:t>będzie </a:t>
            </a:r>
            <a:r>
              <a:rPr sz="2400" spc="-10" dirty="0">
                <a:latin typeface="Ubuntu"/>
                <a:cs typeface="Ubuntu"/>
              </a:rPr>
              <a:t>spowodowana  </a:t>
            </a:r>
            <a:r>
              <a:rPr sz="2400" dirty="0">
                <a:latin typeface="Ubuntu"/>
                <a:cs typeface="Ubuntu"/>
              </a:rPr>
              <a:t>m.in. </a:t>
            </a:r>
            <a:r>
              <a:rPr sz="2400" dirty="0" err="1">
                <a:latin typeface="Ubuntu"/>
                <a:cs typeface="Ubuntu"/>
              </a:rPr>
              <a:t>wypadkiem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spc="-10" dirty="0">
                <a:latin typeface="Ubuntu"/>
                <a:cs typeface="Ubuntu"/>
              </a:rPr>
              <a:t>drodze </a:t>
            </a:r>
            <a:r>
              <a:rPr sz="2400" dirty="0">
                <a:latin typeface="Ubuntu"/>
                <a:cs typeface="Ubuntu"/>
              </a:rPr>
              <a:t>do  </a:t>
            </a:r>
            <a:r>
              <a:rPr sz="2400" spc="5" dirty="0" err="1">
                <a:latin typeface="Ubuntu"/>
                <a:cs typeface="Ubuntu"/>
              </a:rPr>
              <a:t>pracy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lang="pl-PL" sz="2400" spc="5" dirty="0" smtClean="0">
                <a:latin typeface="Ubuntu"/>
                <a:cs typeface="Ubuntu"/>
              </a:rPr>
              <a:t/>
            </a:r>
            <a:br>
              <a:rPr lang="pl-PL" sz="2400" spc="5" dirty="0" smtClean="0">
                <a:latin typeface="Ubuntu"/>
                <a:cs typeface="Ubuntu"/>
              </a:rPr>
            </a:br>
            <a:r>
              <a:rPr sz="2400" dirty="0" err="1" smtClean="0">
                <a:latin typeface="Ubuntu"/>
                <a:cs typeface="Ubuntu"/>
              </a:rPr>
              <a:t>lub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z </a:t>
            </a:r>
            <a:r>
              <a:rPr sz="2400" spc="5" dirty="0" err="1">
                <a:latin typeface="Ubuntu"/>
                <a:cs typeface="Ubuntu"/>
              </a:rPr>
              <a:t>pracy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albo</a:t>
            </a:r>
            <a:r>
              <a:rPr sz="2400" spc="-45" dirty="0" smtClean="0">
                <a:latin typeface="Ubuntu"/>
                <a:cs typeface="Ubuntu"/>
              </a:rPr>
              <a:t> </a:t>
            </a:r>
            <a:r>
              <a:rPr sz="2400" spc="5" dirty="0" err="1" smtClean="0">
                <a:latin typeface="Ubuntu"/>
                <a:cs typeface="Ubuntu"/>
              </a:rPr>
              <a:t>wystąpi</a:t>
            </a:r>
            <a:r>
              <a:rPr lang="pl-PL" sz="2400" spc="5" dirty="0" smtClean="0">
                <a:latin typeface="Ubuntu"/>
                <a:cs typeface="Ubuntu"/>
              </a:rPr>
              <a:t> </a:t>
            </a:r>
            <a:br>
              <a:rPr lang="pl-PL" sz="2400" spc="5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dirty="0">
                <a:latin typeface="Ubuntu"/>
                <a:cs typeface="Ubuntu"/>
              </a:rPr>
              <a:t>czasie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ciąży.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4299" y="5461955"/>
            <a:ext cx="7002401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Jeśli </a:t>
            </a:r>
            <a:r>
              <a:rPr sz="2400" spc="-10" dirty="0">
                <a:latin typeface="Ubuntu"/>
                <a:cs typeface="Ubuntu"/>
              </a:rPr>
              <a:t>pracodawca </a:t>
            </a:r>
            <a:r>
              <a:rPr sz="2400" dirty="0">
                <a:latin typeface="Ubuntu"/>
                <a:cs typeface="Ubuntu"/>
              </a:rPr>
              <a:t>zatrudnia </a:t>
            </a:r>
            <a:r>
              <a:rPr sz="2400" spc="-10" dirty="0">
                <a:latin typeface="Ubuntu"/>
                <a:cs typeface="Ubuntu"/>
              </a:rPr>
              <a:t>powyżej </a:t>
            </a:r>
            <a:r>
              <a:rPr sz="2400" dirty="0">
                <a:latin typeface="Ubuntu"/>
                <a:cs typeface="Ubuntu"/>
              </a:rPr>
              <a:t>20 </a:t>
            </a:r>
            <a:r>
              <a:rPr lang="pl-PL" sz="2400" spc="-25" dirty="0">
                <a:latin typeface="Ubuntu"/>
                <a:cs typeface="Ubuntu"/>
              </a:rPr>
              <a:t>osób</a:t>
            </a:r>
            <a:r>
              <a:rPr sz="2400" spc="-25" dirty="0">
                <a:latin typeface="Ubuntu"/>
                <a:cs typeface="Ubuntu"/>
              </a:rPr>
              <a:t>, </a:t>
            </a:r>
            <a:r>
              <a:rPr sz="2400" spc="-20" dirty="0">
                <a:latin typeface="Ubuntu"/>
                <a:cs typeface="Ubuntu"/>
              </a:rPr>
              <a:t>to </a:t>
            </a:r>
            <a:r>
              <a:rPr sz="2400" spc="5" dirty="0">
                <a:latin typeface="Ubuntu"/>
                <a:cs typeface="Ubuntu"/>
              </a:rPr>
              <a:t>wypłaca </a:t>
            </a:r>
            <a:r>
              <a:rPr sz="2400" dirty="0">
                <a:latin typeface="Ubuntu"/>
                <a:cs typeface="Ubuntu"/>
              </a:rPr>
              <a:t>im zasiłki, a </a:t>
            </a:r>
            <a:r>
              <a:rPr sz="2400" spc="-5" dirty="0">
                <a:latin typeface="Ubuntu"/>
                <a:cs typeface="Ubuntu"/>
              </a:rPr>
              <a:t>następnie </a:t>
            </a:r>
            <a:r>
              <a:rPr sz="2400" spc="-10" dirty="0">
                <a:latin typeface="Ubuntu"/>
                <a:cs typeface="Ubuntu"/>
              </a:rPr>
              <a:t>rozlicza </a:t>
            </a:r>
            <a:r>
              <a:rPr sz="2400" dirty="0">
                <a:latin typeface="Ubuntu"/>
                <a:cs typeface="Ubuntu"/>
              </a:rPr>
              <a:t>się z </a:t>
            </a:r>
            <a:r>
              <a:rPr sz="2400" spc="-10" dirty="0">
                <a:latin typeface="Ubuntu"/>
                <a:cs typeface="Ubuntu"/>
              </a:rPr>
              <a:t>ZUS.  </a:t>
            </a:r>
            <a:r>
              <a:rPr sz="2400" dirty="0">
                <a:latin typeface="Ubuntu"/>
                <a:cs typeface="Ubuntu"/>
              </a:rPr>
              <a:t>W </a:t>
            </a:r>
            <a:r>
              <a:rPr sz="2400" spc="-10" dirty="0">
                <a:latin typeface="Ubuntu"/>
                <a:cs typeface="Ubuntu"/>
              </a:rPr>
              <a:t>pozostałych </a:t>
            </a:r>
            <a:r>
              <a:rPr sz="2400" dirty="0">
                <a:latin typeface="Ubuntu"/>
                <a:cs typeface="Ubuntu"/>
              </a:rPr>
              <a:t>przypadkach zasiłki </a:t>
            </a:r>
            <a:r>
              <a:rPr sz="2400" spc="5" dirty="0">
                <a:latin typeface="Ubuntu"/>
                <a:cs typeface="Ubuntu"/>
              </a:rPr>
              <a:t>wypłaca</a:t>
            </a:r>
            <a:r>
              <a:rPr sz="2400" spc="-20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ZUS.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5" name="object 15" descr="Rysunek. Mężczyzna w szpitalnym łóżku, obok niego&#10;pielęgniarka."/>
          <p:cNvSpPr/>
          <p:nvPr/>
        </p:nvSpPr>
        <p:spPr>
          <a:xfrm>
            <a:off x="6380060" y="2034999"/>
            <a:ext cx="3186418" cy="3253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7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7000" y="521652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2A6EB4"/>
          </a:solidFill>
        </p:spPr>
        <p:txBody>
          <a:bodyPr wrap="square" lIns="0" tIns="0" rIns="0" bIns="0" rtlCol="0"/>
          <a:lstStyle/>
          <a:p>
            <a:endParaRPr>
              <a:solidFill>
                <a:srgbClr val="2A6EB4"/>
              </a:solidFill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908023" y="2034999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1"/>
          <p:cNvSpPr/>
          <p:nvPr/>
        </p:nvSpPr>
        <p:spPr>
          <a:xfrm>
            <a:off x="908023" y="2415999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537959" cy="106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spc="-10" dirty="0">
                <a:solidFill>
                  <a:srgbClr val="2A6EB4"/>
                </a:solidFill>
                <a:latin typeface="Ubuntu" panose="020B0504030602030204" pitchFamily="34" charset="0"/>
              </a:rPr>
              <a:t>Świadczenie</a:t>
            </a:r>
            <a:r>
              <a:rPr spc="-25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dirty="0">
                <a:solidFill>
                  <a:srgbClr val="2A6EB4"/>
                </a:solidFill>
                <a:latin typeface="Ubuntu" panose="020B0504030602030204" pitchFamily="34" charset="0"/>
              </a:rPr>
              <a:t>rehabilitacyjne</a:t>
            </a:r>
          </a:p>
          <a:p>
            <a:pPr marL="12700">
              <a:lnSpc>
                <a:spcPts val="3500"/>
              </a:lnSpc>
            </a:pP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przysługuje Ci,</a:t>
            </a:r>
            <a:r>
              <a:rPr sz="3000" spc="-10" dirty="0">
                <a:solidFill>
                  <a:srgbClr val="2A6EB4"/>
                </a:solidFill>
                <a:latin typeface="Ubuntu" panose="020B0504030602030204" pitchFamily="34" charset="0"/>
              </a:rPr>
              <a:t> </a:t>
            </a:r>
            <a:r>
              <a:rPr sz="3000" dirty="0">
                <a:solidFill>
                  <a:srgbClr val="2A6EB4"/>
                </a:solidFill>
                <a:latin typeface="Ubuntu" panose="020B0504030602030204" pitchFamily="34" charset="0"/>
              </a:rPr>
              <a:t>jeśli: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5296" y="2061946"/>
            <a:ext cx="5299204" cy="4475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8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1080770" marR="5080" indent="-635">
              <a:lnSpc>
                <a:spcPct val="100000"/>
              </a:lnSpc>
              <a:spcBef>
                <a:spcPts val="2400"/>
              </a:spcBef>
            </a:pPr>
            <a:r>
              <a:rPr sz="2000" spc="-5" dirty="0">
                <a:latin typeface="Ubuntu"/>
                <a:cs typeface="Ubuntu"/>
              </a:rPr>
              <a:t>wykorzystasz </a:t>
            </a:r>
            <a:r>
              <a:rPr sz="2000" dirty="0">
                <a:latin typeface="Ubuntu"/>
                <a:cs typeface="Ubuntu"/>
              </a:rPr>
              <a:t>zasiłek  chorobowy </a:t>
            </a:r>
            <a:r>
              <a:rPr sz="2000" spc="-10" dirty="0">
                <a:latin typeface="Ubuntu"/>
                <a:cs typeface="Ubuntu"/>
              </a:rPr>
              <a:t>przez  </a:t>
            </a:r>
            <a:r>
              <a:rPr sz="2000" spc="-5" dirty="0">
                <a:latin typeface="Ubuntu"/>
                <a:cs typeface="Ubuntu"/>
              </a:rPr>
              <a:t>maksymalny </a:t>
            </a:r>
            <a:r>
              <a:rPr sz="2000" dirty="0">
                <a:latin typeface="Ubuntu"/>
                <a:cs typeface="Ubuntu"/>
              </a:rPr>
              <a:t>okres, a nadal  będziesz </a:t>
            </a:r>
            <a:r>
              <a:rPr sz="2000" spc="-15" dirty="0">
                <a:latin typeface="Ubuntu"/>
                <a:cs typeface="Ubuntu"/>
              </a:rPr>
              <a:t>niezdolny </a:t>
            </a:r>
            <a:r>
              <a:rPr sz="2000" dirty="0">
                <a:latin typeface="Ubuntu"/>
                <a:cs typeface="Ubuntu"/>
              </a:rPr>
              <a:t>do</a:t>
            </a:r>
            <a:r>
              <a:rPr sz="2000" spc="-20" dirty="0">
                <a:latin typeface="Ubuntu"/>
                <a:cs typeface="Ubuntu"/>
              </a:rPr>
              <a:t> </a:t>
            </a:r>
            <a:r>
              <a:rPr sz="2000" dirty="0" err="1">
                <a:latin typeface="Ubuntu"/>
                <a:cs typeface="Ubuntu"/>
              </a:rPr>
              <a:t>pracy</a:t>
            </a:r>
            <a:r>
              <a:rPr sz="2000" dirty="0">
                <a:latin typeface="Ubuntu"/>
                <a:cs typeface="Ubuntu"/>
              </a:rPr>
              <a:t>;</a:t>
            </a:r>
            <a:endParaRPr lang="pl-PL" sz="2000" dirty="0">
              <a:latin typeface="Ubuntu"/>
              <a:cs typeface="Ubuntu"/>
            </a:endParaRPr>
          </a:p>
          <a:p>
            <a:pPr marL="1080770" marR="287655" indent="-635">
              <a:lnSpc>
                <a:spcPct val="100000"/>
              </a:lnSpc>
              <a:spcBef>
                <a:spcPts val="2400"/>
              </a:spcBef>
            </a:pPr>
            <a:r>
              <a:rPr sz="2000" spc="-10" dirty="0" err="1" smtClean="0">
                <a:latin typeface="Ubuntu"/>
                <a:cs typeface="Ubuntu"/>
              </a:rPr>
              <a:t>możliwe</a:t>
            </a:r>
            <a:r>
              <a:rPr sz="2000" spc="-10" dirty="0" smtClean="0">
                <a:latin typeface="Ubuntu"/>
                <a:cs typeface="Ubuntu"/>
              </a:rPr>
              <a:t> </a:t>
            </a:r>
            <a:r>
              <a:rPr sz="2000" spc="5" dirty="0">
                <a:latin typeface="Ubuntu"/>
                <a:cs typeface="Ubuntu"/>
              </a:rPr>
              <a:t>jest, </a:t>
            </a:r>
            <a:r>
              <a:rPr sz="2000" spc="-25" dirty="0">
                <a:latin typeface="Ubuntu"/>
                <a:cs typeface="Ubuntu"/>
              </a:rPr>
              <a:t>że</a:t>
            </a:r>
            <a:r>
              <a:rPr sz="2000" spc="-75" dirty="0">
                <a:latin typeface="Ubuntu"/>
                <a:cs typeface="Ubuntu"/>
              </a:rPr>
              <a:t> </a:t>
            </a:r>
            <a:r>
              <a:rPr sz="2000" dirty="0">
                <a:latin typeface="Ubuntu"/>
                <a:cs typeface="Ubuntu"/>
              </a:rPr>
              <a:t>odzyskasz  </a:t>
            </a:r>
            <a:r>
              <a:rPr sz="2000" spc="-10" dirty="0">
                <a:latin typeface="Ubuntu"/>
                <a:cs typeface="Ubuntu"/>
              </a:rPr>
              <a:t>zdolność </a:t>
            </a:r>
            <a:r>
              <a:rPr sz="2000" dirty="0">
                <a:latin typeface="Ubuntu"/>
                <a:cs typeface="Ubuntu"/>
              </a:rPr>
              <a:t>do </a:t>
            </a:r>
            <a:r>
              <a:rPr sz="2000" spc="5" dirty="0">
                <a:latin typeface="Ubuntu"/>
                <a:cs typeface="Ubuntu"/>
              </a:rPr>
              <a:t>pracy </a:t>
            </a:r>
            <a:r>
              <a:rPr sz="2000" dirty="0">
                <a:latin typeface="Ubuntu"/>
                <a:cs typeface="Ubuntu"/>
              </a:rPr>
              <a:t>po  dalszym </a:t>
            </a:r>
            <a:r>
              <a:rPr sz="2000" spc="-10" dirty="0">
                <a:latin typeface="Ubuntu"/>
                <a:cs typeface="Ubuntu"/>
              </a:rPr>
              <a:t>leczeniu </a:t>
            </a:r>
            <a:r>
              <a:rPr sz="2000" dirty="0" err="1">
                <a:latin typeface="Ubuntu"/>
                <a:cs typeface="Ubuntu"/>
              </a:rPr>
              <a:t>lub</a:t>
            </a:r>
            <a:r>
              <a:rPr sz="2000" dirty="0">
                <a:latin typeface="Ubuntu"/>
                <a:cs typeface="Ubuntu"/>
              </a:rPr>
              <a:t> </a:t>
            </a:r>
            <a:r>
              <a:rPr sz="2000" dirty="0" err="1" smtClean="0">
                <a:latin typeface="Ubuntu"/>
                <a:cs typeface="Ubuntu"/>
              </a:rPr>
              <a:t>rehabilitacji</a:t>
            </a:r>
            <a:r>
              <a:rPr lang="pl-PL" sz="2000" dirty="0" smtClean="0">
                <a:latin typeface="Ubuntu"/>
                <a:cs typeface="Ubuntu"/>
              </a:rPr>
              <a:t>;</a:t>
            </a:r>
          </a:p>
          <a:p>
            <a:pPr marL="1080770" marR="287655" indent="-635">
              <a:lnSpc>
                <a:spcPct val="100000"/>
              </a:lnSpc>
              <a:spcBef>
                <a:spcPts val="2400"/>
              </a:spcBef>
            </a:pPr>
            <a:r>
              <a:rPr lang="pl-PL" sz="2000" dirty="0" smtClean="0">
                <a:latin typeface="Ubuntu" panose="020B0504030602030204" pitchFamily="34" charset="0"/>
              </a:rPr>
              <a:t>nie </a:t>
            </a:r>
            <a:r>
              <a:rPr lang="pl-PL" sz="2000" dirty="0">
                <a:latin typeface="Ubuntu" panose="020B0504030602030204" pitchFamily="34" charset="0"/>
              </a:rPr>
              <a:t>jesteś uprawniony do innego świadczenia, jak emerytura, renta </a:t>
            </a:r>
            <a:r>
              <a:rPr lang="pl-PL" sz="2000" dirty="0" smtClean="0">
                <a:latin typeface="Ubuntu" panose="020B0504030602030204" pitchFamily="34" charset="0"/>
              </a:rPr>
              <a:t>z tytułu niezdolności do pracy czy </a:t>
            </a:r>
            <a:r>
              <a:rPr lang="pl-PL" sz="2000" dirty="0">
                <a:latin typeface="Ubuntu" panose="020B0504030602030204" pitchFamily="34" charset="0"/>
              </a:rPr>
              <a:t>zasiłek dla </a:t>
            </a:r>
            <a:r>
              <a:rPr lang="pl-PL" sz="2000" dirty="0" smtClean="0">
                <a:latin typeface="Ubuntu" panose="020B0504030602030204" pitchFamily="34" charset="0"/>
              </a:rPr>
              <a:t>bezrobotnych</a:t>
            </a:r>
            <a:r>
              <a:rPr lang="pl-PL" sz="2000" dirty="0">
                <a:latin typeface="Ubuntu" panose="020B0504030602030204" pitchFamily="34" charset="0"/>
              </a:rPr>
              <a:t>.</a:t>
            </a:r>
            <a:endParaRPr sz="2000" dirty="0">
              <a:latin typeface="Ubuntu" panose="020B0504030602030204" pitchFamily="34" charset="0"/>
              <a:cs typeface="Ubuntu"/>
            </a:endParaRPr>
          </a:p>
        </p:txBody>
      </p:sp>
      <p:sp>
        <p:nvSpPr>
          <p:cNvPr id="12" name="object 12" descr="Rysunek. Trzy osoby gimnastykują się."/>
          <p:cNvSpPr/>
          <p:nvPr/>
        </p:nvSpPr>
        <p:spPr>
          <a:xfrm>
            <a:off x="6316715" y="2728971"/>
            <a:ext cx="3346035" cy="317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952500" y="28543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1"/>
          <p:cNvSpPr/>
          <p:nvPr/>
        </p:nvSpPr>
        <p:spPr>
          <a:xfrm>
            <a:off x="952500" y="52824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1"/>
          <p:cNvSpPr/>
          <p:nvPr/>
        </p:nvSpPr>
        <p:spPr>
          <a:xfrm>
            <a:off x="952499" y="40735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61812"/>
            <a:ext cx="1797321" cy="2631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767</Words>
  <Application>Microsoft Office PowerPoint</Application>
  <PresentationFormat>Niestandardowy</PresentationFormat>
  <Paragraphs>222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Ubuntu</vt:lpstr>
      <vt:lpstr>Comic Sans MS</vt:lpstr>
      <vt:lpstr>Ubuntu-Medium</vt:lpstr>
      <vt:lpstr>Office Theme</vt:lpstr>
      <vt:lpstr>Lekcja 2: Co Ci się należy,  kiedy płacisz składki</vt:lpstr>
      <vt:lpstr>System ubezpieczeń społecznych</vt:lpstr>
      <vt:lpstr>Ze świadczeń z ubezpieczeń  społecznych korzystamy  przez całe życie</vt:lpstr>
      <vt:lpstr>Praca zarobkowa a ubezpieczenia</vt:lpstr>
      <vt:lpstr>Stopy procentowe składek i zasady  ich finansowania</vt:lpstr>
      <vt:lpstr>Świadczenia z ubezpieczenia  chorobowego</vt:lpstr>
      <vt:lpstr>Zasiłek chorobowy otrzymasz zamiast pensji, gdy będziesz chorować  i korzystać ze zwolnienia lekarskiego</vt:lpstr>
      <vt:lpstr>Zasiłek chorobowy</vt:lpstr>
      <vt:lpstr>Świadczenie rehabilitacyjne przysługuje Ci, jeśli:</vt:lpstr>
      <vt:lpstr>Świadczenie rehabilitacyjne</vt:lpstr>
      <vt:lpstr>Świadczenie rehabilitacyjne</vt:lpstr>
      <vt:lpstr>Zasiłek macierzyński otrzymasz, jeśli urodzisz dziecko albo przyjmiesz  dziecko na wychowanie</vt:lpstr>
      <vt:lpstr>Zasiłek macierzyński, gdy urodzisz 1 dziecko, wynosi:</vt:lpstr>
      <vt:lpstr>Zasiłek macierzyński,  za urlop ojcowski</vt:lpstr>
      <vt:lpstr>Zasiłek macierzyński za okres uzupełniającego urlopu macierzyńskiego</vt:lpstr>
      <vt:lpstr>Zasiłek opiekuńczy</vt:lpstr>
      <vt:lpstr>Zasiłek opiekuńczy otrzymasz, gdy będziesz opiekować się:</vt:lpstr>
      <vt:lpstr>Świadczenia z ubezpieczenia  wypadkowego</vt:lpstr>
      <vt:lpstr>Świadczenia z ubezpieczenia  wypadkowego</vt:lpstr>
      <vt:lpstr>Świadczenia z ubezpieczenia  wypadkowego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2: Co Ci się należy,  kiedy płacisz składki</dc:title>
  <dc:creator>Marzena</dc:creator>
  <cp:lastModifiedBy>BPL</cp:lastModifiedBy>
  <cp:revision>92</cp:revision>
  <dcterms:created xsi:type="dcterms:W3CDTF">2019-07-09T07:48:48Z</dcterms:created>
  <dcterms:modified xsi:type="dcterms:W3CDTF">2025-07-18T13:27:09Z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2019-07-09T00:00:00Z</vt:filetime>
  </property>
</Properties>
</file>