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439400" cy="7385050"/>
  <p:notesSz cx="10439400" cy="738505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Mistral" pitchFamily="66" charset="0"/>
      <p:regular r:id="rId24"/>
    </p:embeddedFont>
    <p:embeddedFont>
      <p:font typeface="Ubuntu" pitchFamily="34" charset="0"/>
      <p:regular r:id="rId25"/>
      <p:bold r:id="rId26"/>
      <p:italic r:id="rId27"/>
      <p:boldItalic r:id="rId28"/>
    </p:embeddedFont>
    <p:embeddedFont>
      <p:font typeface="Ubuntu Medium" pitchFamily="34" charset="0"/>
      <p:regular r:id="rId2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715"/>
    <a:srgbClr val="009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3" d="100"/>
          <a:sy n="153" d="100"/>
        </p:scale>
        <p:origin x="-16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24375" cy="36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913438" y="0"/>
            <a:ext cx="4522787" cy="36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2F70E-4FF8-478C-AD63-F45E6EFBA5DB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54038"/>
            <a:ext cx="3914775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44575" y="3508375"/>
            <a:ext cx="8350250" cy="3322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7015163"/>
            <a:ext cx="4524375" cy="368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913438" y="7015163"/>
            <a:ext cx="4522787" cy="368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5084-7A5D-49EF-8E26-AB6AC4ECEA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07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5084-7A5D-49EF-8E26-AB6AC4ECEA6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36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3431" y="2289365"/>
            <a:ext cx="887888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6862" y="4135628"/>
            <a:ext cx="7312025" cy="184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A5C715"/>
                </a:solidFill>
                <a:latin typeface="Ubuntu" panose="020B0504030602030204" pitchFamily="34" charset="0"/>
                <a:cs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900005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4" h="5336540">
                <a:moveTo>
                  <a:pt x="0" y="5335917"/>
                </a:moveTo>
                <a:lnTo>
                  <a:pt x="540003" y="5335917"/>
                </a:lnTo>
                <a:lnTo>
                  <a:pt x="540003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A5C715"/>
                </a:solidFill>
                <a:latin typeface="Ubuntu" panose="020B0504030602030204" pitchFamily="34" charset="0"/>
                <a:cs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287" y="1698561"/>
            <a:ext cx="4543901" cy="4874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9561" y="1698561"/>
            <a:ext cx="4543901" cy="4874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A5C715"/>
                </a:solidFill>
                <a:latin typeface="Ubuntu" panose="020B0504030602030204" pitchFamily="34" charset="0"/>
                <a:cs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900005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4" h="5336540">
                <a:moveTo>
                  <a:pt x="0" y="5335917"/>
                </a:moveTo>
                <a:lnTo>
                  <a:pt x="540003" y="5335917"/>
                </a:lnTo>
                <a:lnTo>
                  <a:pt x="540003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5863" y="593496"/>
            <a:ext cx="87140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A5C715"/>
                </a:solidFill>
                <a:latin typeface="Ubuntu-Medium"/>
                <a:cs typeface="Ubuntu-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94" y="1963616"/>
            <a:ext cx="10363961" cy="292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1555" y="6868096"/>
            <a:ext cx="3342640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287" y="6868096"/>
            <a:ext cx="2402522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20940" y="6868096"/>
            <a:ext cx="2402522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Ubuntu Medium" panose="020B060403060203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4" name="object 4" descr="Rysunek. Kolejka do okienka „świadczenia”. W kolejce jest wiele osób, między innymi kobieta na wózku inwalidzkim i mężczyzna z ręką na temblaku."/>
          <p:cNvSpPr/>
          <p:nvPr/>
        </p:nvSpPr>
        <p:spPr>
          <a:xfrm>
            <a:off x="4980000" y="2781230"/>
            <a:ext cx="4919992" cy="2766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64096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Ubuntu" panose="020B0504030602030204" pitchFamily="34" charset="0"/>
              </a:rPr>
              <a:t>Lekcja </a:t>
            </a:r>
            <a:r>
              <a:rPr dirty="0">
                <a:latin typeface="Ubuntu" panose="020B0504030602030204" pitchFamily="34" charset="0"/>
              </a:rPr>
              <a:t>3: Renty i</a:t>
            </a:r>
            <a:r>
              <a:rPr spc="-55" dirty="0">
                <a:latin typeface="Ubuntu" panose="020B0504030602030204" pitchFamily="34" charset="0"/>
              </a:rPr>
              <a:t> </a:t>
            </a:r>
            <a:r>
              <a:rPr spc="15" dirty="0">
                <a:latin typeface="Ubuntu" panose="020B0504030602030204" pitchFamily="34" charset="0"/>
              </a:rPr>
              <a:t>emerytury</a:t>
            </a:r>
          </a:p>
        </p:txBody>
      </p:sp>
      <p:sp>
        <p:nvSpPr>
          <p:cNvPr id="23" name="object 23"/>
          <p:cNvSpPr/>
          <p:nvPr/>
        </p:nvSpPr>
        <p:spPr>
          <a:xfrm>
            <a:off x="894957" y="2457764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94957" y="3327764"/>
            <a:ext cx="20359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94957" y="4578763"/>
            <a:ext cx="203593" cy="238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1212451" y="2379150"/>
            <a:ext cx="3766185" cy="2867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A5C715"/>
                </a:solidFill>
                <a:latin typeface="Ubuntu"/>
                <a:cs typeface="Ubuntu"/>
              </a:rPr>
              <a:t>Świadczenia</a:t>
            </a:r>
            <a:endParaRPr sz="2400" dirty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z </a:t>
            </a:r>
            <a:r>
              <a:rPr sz="2400" spc="-5" dirty="0">
                <a:solidFill>
                  <a:srgbClr val="A5C715"/>
                </a:solidFill>
                <a:latin typeface="Ubuntu"/>
                <a:cs typeface="Ubuntu"/>
              </a:rPr>
              <a:t>ubezpieczeń</a:t>
            </a:r>
            <a:r>
              <a:rPr sz="2400" spc="-30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spc="-5" dirty="0">
                <a:solidFill>
                  <a:srgbClr val="A5C715"/>
                </a:solidFill>
                <a:latin typeface="Ubuntu"/>
                <a:cs typeface="Ubuntu"/>
              </a:rPr>
              <a:t>rentowych</a:t>
            </a:r>
            <a:endParaRPr sz="2400" dirty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400" spc="-5" dirty="0">
                <a:solidFill>
                  <a:srgbClr val="A5C715"/>
                </a:solidFill>
                <a:latin typeface="Ubuntu"/>
                <a:cs typeface="Ubuntu"/>
              </a:rPr>
              <a:t>Świadczenia</a:t>
            </a:r>
            <a:endParaRPr sz="2400" dirty="0">
              <a:latin typeface="Ubuntu"/>
              <a:cs typeface="Ubuntu"/>
            </a:endParaRPr>
          </a:p>
          <a:p>
            <a:pPr marL="12700" marR="1574800">
              <a:lnSpc>
                <a:spcPct val="104200"/>
              </a:lnSpc>
            </a:pP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z</a:t>
            </a:r>
            <a:r>
              <a:rPr sz="2400" spc="-85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spc="-5" dirty="0">
                <a:solidFill>
                  <a:srgbClr val="A5C715"/>
                </a:solidFill>
                <a:latin typeface="Ubuntu"/>
                <a:cs typeface="Ubuntu"/>
              </a:rPr>
              <a:t>ubezpieczenia  </a:t>
            </a: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emerytalnego</a:t>
            </a:r>
            <a:endParaRPr sz="2400" dirty="0">
              <a:latin typeface="Ubuntu"/>
              <a:cs typeface="Ubuntu"/>
            </a:endParaRPr>
          </a:p>
          <a:p>
            <a:pPr marL="12700" marR="5080">
              <a:lnSpc>
                <a:spcPct val="104200"/>
              </a:lnSpc>
              <a:spcBef>
                <a:spcPts val="844"/>
              </a:spcBef>
            </a:pPr>
            <a:r>
              <a:rPr sz="2400" spc="5" dirty="0">
                <a:solidFill>
                  <a:srgbClr val="A5C715"/>
                </a:solidFill>
                <a:latin typeface="Ubuntu"/>
                <a:cs typeface="Ubuntu"/>
              </a:rPr>
              <a:t>Emerytura </a:t>
            </a: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– </a:t>
            </a:r>
            <a:r>
              <a:rPr sz="2400" spc="-45" dirty="0">
                <a:solidFill>
                  <a:srgbClr val="A5C715"/>
                </a:solidFill>
                <a:latin typeface="Ubuntu"/>
                <a:cs typeface="Ubuntu"/>
              </a:rPr>
              <a:t>Twoja  </a:t>
            </a: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przyszłość w </a:t>
            </a:r>
            <a:r>
              <a:rPr sz="2400" spc="-40" dirty="0" err="1">
                <a:solidFill>
                  <a:srgbClr val="A5C715"/>
                </a:solidFill>
                <a:latin typeface="Ubuntu"/>
                <a:cs typeface="Ubuntu"/>
              </a:rPr>
              <a:t>Twoich</a:t>
            </a:r>
            <a:r>
              <a:rPr sz="2400" spc="-85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dirty="0" err="1">
                <a:solidFill>
                  <a:srgbClr val="A5C715"/>
                </a:solidFill>
                <a:latin typeface="Ubuntu"/>
                <a:cs typeface="Ubuntu"/>
              </a:rPr>
              <a:t>rękach</a:t>
            </a:r>
            <a:endParaRPr sz="2400" dirty="0">
              <a:latin typeface="Ubuntu"/>
              <a:cs typeface="Ubuntu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1" y="6379434"/>
            <a:ext cx="2082392" cy="47031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6438459"/>
            <a:ext cx="3624552" cy="53066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600699" y="2885435"/>
            <a:ext cx="1665605" cy="197490"/>
          </a:xfrm>
          <a:prstGeom prst="rect">
            <a:avLst/>
          </a:prstGeom>
          <a:scene3d>
            <a:camera prst="orthographicFront">
              <a:rot lat="0" lon="0" rev="21360000"/>
            </a:camera>
            <a:lightRig rig="threePt" dir="t"/>
          </a:scene3d>
          <a:sp3d/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pl-PL" sz="1200" dirty="0" smtClean="0">
                <a:latin typeface="Ubuntu"/>
                <a:cs typeface="Ubuntu"/>
              </a:rPr>
              <a:t>ŚWIADCZENIA</a:t>
            </a:r>
            <a:endParaRPr sz="1200" dirty="0">
              <a:latin typeface="Ubuntu"/>
              <a:cs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8714023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Ubuntu" panose="020B0504030602030204" pitchFamily="34" charset="0"/>
              </a:rPr>
              <a:t>Umowa</a:t>
            </a:r>
            <a:r>
              <a:rPr spc="-75" dirty="0">
                <a:latin typeface="Ubuntu" panose="020B0504030602030204" pitchFamily="34" charset="0"/>
              </a:rPr>
              <a:t> </a:t>
            </a:r>
            <a:r>
              <a:rPr spc="-10" dirty="0">
                <a:latin typeface="Ubuntu" panose="020B0504030602030204" pitchFamily="34" charset="0"/>
              </a:rPr>
              <a:t>międzypokoleniowa  </a:t>
            </a:r>
            <a:r>
              <a:rPr spc="-5" dirty="0">
                <a:latin typeface="Ubuntu" panose="020B0504030602030204" pitchFamily="34" charset="0"/>
              </a:rPr>
              <a:t>(solidaryzm)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298" y="2018911"/>
            <a:ext cx="8640000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latin typeface="Ubuntu" panose="020B0504030602030204" pitchFamily="34" charset="0"/>
                <a:cs typeface="Ubuntu"/>
              </a:rPr>
              <a:t>Składki, </a:t>
            </a:r>
            <a:r>
              <a:rPr sz="2400" spc="-10" dirty="0">
                <a:latin typeface="Ubuntu" panose="020B0504030602030204" pitchFamily="34" charset="0"/>
                <a:cs typeface="Ubuntu"/>
              </a:rPr>
              <a:t>które </a:t>
            </a:r>
            <a:r>
              <a:rPr sz="2400" spc="-5" dirty="0">
                <a:latin typeface="Ubuntu" panose="020B0504030602030204" pitchFamily="34" charset="0"/>
                <a:cs typeface="Ubuntu"/>
              </a:rPr>
              <a:t>teraz  </a:t>
            </a:r>
            <a:r>
              <a:rPr sz="2400" dirty="0">
                <a:latin typeface="Ubuntu" panose="020B0504030602030204" pitchFamily="34" charset="0"/>
                <a:cs typeface="Ubuntu"/>
              </a:rPr>
              <a:t>wpłacają </a:t>
            </a:r>
            <a:r>
              <a:rPr sz="2400" spc="-10" dirty="0">
                <a:latin typeface="Ubuntu" panose="020B0504030602030204" pitchFamily="34" charset="0"/>
                <a:cs typeface="Ubuntu"/>
              </a:rPr>
              <a:t>osoby </a:t>
            </a:r>
            <a:r>
              <a:rPr sz="2400" dirty="0" err="1">
                <a:latin typeface="Ubuntu" panose="020B0504030602030204" pitchFamily="34" charset="0"/>
                <a:cs typeface="Ubuntu"/>
              </a:rPr>
              <a:t>aktywne</a:t>
            </a:r>
            <a:r>
              <a:rPr sz="2400" dirty="0">
                <a:latin typeface="Ubuntu" panose="020B0504030602030204" pitchFamily="34" charset="0"/>
                <a:cs typeface="Ubuntu"/>
              </a:rPr>
              <a:t> </a:t>
            </a:r>
            <a:r>
              <a:rPr sz="2400" spc="-15" dirty="0" err="1" smtClean="0">
                <a:latin typeface="Ubuntu" panose="020B0504030602030204" pitchFamily="34" charset="0"/>
                <a:cs typeface="Ubuntu"/>
              </a:rPr>
              <a:t>zawodowo</a:t>
            </a:r>
            <a:r>
              <a:rPr sz="2400" spc="-15" dirty="0">
                <a:latin typeface="Ubuntu" panose="020B0504030602030204" pitchFamily="34" charset="0"/>
                <a:cs typeface="Ubuntu"/>
              </a:rPr>
              <a:t>, ZUS</a:t>
            </a:r>
            <a:r>
              <a:rPr sz="2400" spc="-50" dirty="0">
                <a:latin typeface="Ubuntu" panose="020B0504030602030204" pitchFamily="34" charset="0"/>
                <a:cs typeface="Ubuntu"/>
              </a:rPr>
              <a:t> </a:t>
            </a:r>
            <a:r>
              <a:rPr sz="2400" spc="-10" dirty="0" err="1">
                <a:latin typeface="Ubuntu" panose="020B0504030602030204" pitchFamily="34" charset="0"/>
                <a:cs typeface="Ubuntu"/>
              </a:rPr>
              <a:t>przekazuje</a:t>
            </a:r>
            <a:r>
              <a:rPr sz="2400" spc="-10" dirty="0">
                <a:latin typeface="Ubuntu" panose="020B0504030602030204" pitchFamily="34" charset="0"/>
                <a:cs typeface="Ubuntu"/>
              </a:rPr>
              <a:t> </a:t>
            </a:r>
            <a:r>
              <a:rPr sz="2400" dirty="0" err="1" smtClean="0">
                <a:latin typeface="Ubuntu" panose="020B0504030602030204" pitchFamily="34" charset="0"/>
                <a:cs typeface="Ubuntu"/>
              </a:rPr>
              <a:t>na</a:t>
            </a:r>
            <a:r>
              <a:rPr sz="2400" dirty="0" smtClean="0">
                <a:latin typeface="Ubuntu" panose="020B0504030602030204" pitchFamily="34" charset="0"/>
                <a:cs typeface="Ubuntu"/>
              </a:rPr>
              <a:t> </a:t>
            </a:r>
            <a:r>
              <a:rPr sz="2400" dirty="0">
                <a:latin typeface="Ubuntu" panose="020B0504030602030204" pitchFamily="34" charset="0"/>
                <a:cs typeface="Ubuntu"/>
              </a:rPr>
              <a:t>wypłatę </a:t>
            </a:r>
            <a:r>
              <a:rPr sz="2400" spc="-10" dirty="0" err="1">
                <a:latin typeface="Ubuntu" panose="020B0504030602030204" pitchFamily="34" charset="0"/>
                <a:cs typeface="Ubuntu"/>
              </a:rPr>
              <a:t>świadczeń</a:t>
            </a:r>
            <a:r>
              <a:rPr sz="2400" spc="-10" dirty="0">
                <a:latin typeface="Ubuntu" panose="020B0504030602030204" pitchFamily="34" charset="0"/>
                <a:cs typeface="Ubuntu"/>
              </a:rPr>
              <a:t> </a:t>
            </a:r>
            <a:r>
              <a:rPr sz="2400" spc="-10" dirty="0" err="1" smtClean="0">
                <a:latin typeface="Ubuntu" panose="020B0504030602030204" pitchFamily="34" charset="0"/>
                <a:cs typeface="Ubuntu"/>
              </a:rPr>
              <a:t>obecnym</a:t>
            </a:r>
            <a:r>
              <a:rPr sz="2400" spc="-5" dirty="0" smtClean="0">
                <a:latin typeface="Ubuntu" panose="020B0504030602030204" pitchFamily="34" charset="0"/>
                <a:cs typeface="Ubuntu"/>
              </a:rPr>
              <a:t> </a:t>
            </a:r>
            <a:r>
              <a:rPr sz="2400" dirty="0" err="1">
                <a:latin typeface="Ubuntu" panose="020B0504030602030204" pitchFamily="34" charset="0"/>
                <a:cs typeface="Ubuntu"/>
              </a:rPr>
              <a:t>emerytom</a:t>
            </a:r>
            <a:r>
              <a:rPr sz="2400" dirty="0" smtClean="0">
                <a:latin typeface="Ubuntu" panose="020B0504030602030204" pitchFamily="34" charset="0"/>
                <a:cs typeface="Ubuntu"/>
              </a:rPr>
              <a:t>.</a:t>
            </a:r>
            <a:endParaRPr lang="pl-PL" sz="2400" dirty="0" smtClean="0">
              <a:latin typeface="Ubuntu" panose="020B0504030602030204" pitchFamily="34" charset="0"/>
              <a:cs typeface="Ubuntu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pl-PL" sz="2400" dirty="0">
                <a:latin typeface="Ubuntu" panose="020B0504030602030204" pitchFamily="34" charset="0"/>
              </a:rPr>
              <a:t>Te składki ZUS zapisuje na kontach osób aktywnych zawodowo, a suma składek zdecyduje kiedyś o tym, jaka będzie ich emerytura.</a:t>
            </a:r>
            <a:endParaRPr sz="2400" dirty="0">
              <a:latin typeface="Ubuntu" panose="020B0504030602030204" pitchFamily="34" charset="0"/>
              <a:cs typeface="Ubunt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9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2" name="object 12" descr="Rysunek. Dziewczynka z rysunku obok jest teraz kobietą i podaje rękę swojemu ojcu, a przygląda się temu jej syn."/>
          <p:cNvSpPr>
            <a:spLocks noChangeAspect="1"/>
          </p:cNvSpPr>
          <p:nvPr/>
        </p:nvSpPr>
        <p:spPr>
          <a:xfrm>
            <a:off x="6057900" y="4225925"/>
            <a:ext cx="2707968" cy="2740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Rysunek. Dziewczynka przygląda się, jak jej tata podaje rękę jej babci."/>
          <p:cNvSpPr>
            <a:spLocks noChangeAspect="1"/>
          </p:cNvSpPr>
          <p:nvPr/>
        </p:nvSpPr>
        <p:spPr>
          <a:xfrm>
            <a:off x="1866902" y="4225926"/>
            <a:ext cx="2769382" cy="2812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46462" y="2065710"/>
            <a:ext cx="2331720" cy="133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600"/>
              </a:lnSpc>
              <a:spcBef>
                <a:spcPts val="95"/>
              </a:spcBef>
            </a:pPr>
            <a:r>
              <a:rPr sz="2850" spc="10" dirty="0">
                <a:latin typeface="Ubuntu"/>
                <a:cs typeface="Ubuntu"/>
              </a:rPr>
              <a:t>model  </a:t>
            </a:r>
            <a:r>
              <a:rPr sz="2850" spc="-55" dirty="0">
                <a:latin typeface="Ubuntu"/>
                <a:cs typeface="Ubuntu"/>
              </a:rPr>
              <a:t>z</a:t>
            </a:r>
            <a:r>
              <a:rPr sz="2850" spc="5" dirty="0">
                <a:latin typeface="Ubuntu"/>
                <a:cs typeface="Ubuntu"/>
              </a:rPr>
              <a:t>defini</a:t>
            </a:r>
            <a:r>
              <a:rPr sz="2850" spc="-30" dirty="0">
                <a:latin typeface="Ubuntu"/>
                <a:cs typeface="Ubuntu"/>
              </a:rPr>
              <a:t>o</a:t>
            </a:r>
            <a:r>
              <a:rPr sz="2850" spc="5" dirty="0">
                <a:latin typeface="Ubuntu"/>
                <a:cs typeface="Ubuntu"/>
              </a:rPr>
              <a:t>wanej  składki</a:t>
            </a:r>
            <a:endParaRPr sz="2850">
              <a:latin typeface="Ubuntu"/>
              <a:cs typeface="Ubuntu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70408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Model </a:t>
            </a:r>
            <a:r>
              <a:rPr spc="-10" dirty="0">
                <a:latin typeface="Ubuntu" panose="020B0504030602030204" pitchFamily="34" charset="0"/>
              </a:rPr>
              <a:t>systemu</a:t>
            </a:r>
            <a:r>
              <a:rPr spc="-60" dirty="0">
                <a:latin typeface="Ubuntu" panose="020B0504030602030204" pitchFamily="34" charset="0"/>
              </a:rPr>
              <a:t> </a:t>
            </a:r>
            <a:r>
              <a:rPr spc="5" dirty="0">
                <a:latin typeface="Ubuntu" panose="020B0504030602030204" pitchFamily="34" charset="0"/>
              </a:rPr>
              <a:t>emerytalnego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10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29705" y="4342259"/>
            <a:ext cx="2578735" cy="0"/>
          </a:xfrm>
          <a:custGeom>
            <a:avLst/>
            <a:gdLst/>
            <a:ahLst/>
            <a:cxnLst/>
            <a:rect l="l" t="t" r="r" b="b"/>
            <a:pathLst>
              <a:path w="2578735">
                <a:moveTo>
                  <a:pt x="0" y="0"/>
                </a:moveTo>
                <a:lnTo>
                  <a:pt x="2578150" y="0"/>
                </a:lnTo>
              </a:path>
            </a:pathLst>
          </a:custGeom>
          <a:ln w="93154">
            <a:solidFill>
              <a:srgbClr val="A5C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2936" y="4225114"/>
            <a:ext cx="321945" cy="23431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4217" y="3599192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435"/>
                </a:lnTo>
              </a:path>
            </a:pathLst>
          </a:custGeom>
          <a:ln w="93154">
            <a:solidFill>
              <a:srgbClr val="A5C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7072" y="4308704"/>
            <a:ext cx="234315" cy="321945"/>
          </a:xfrm>
          <a:custGeom>
            <a:avLst/>
            <a:gdLst/>
            <a:ahLst/>
            <a:cxnLst/>
            <a:rect l="l" t="t" r="r" b="b"/>
            <a:pathLst>
              <a:path w="234314" h="321945">
                <a:moveTo>
                  <a:pt x="234289" y="0"/>
                </a:moveTo>
                <a:lnTo>
                  <a:pt x="0" y="0"/>
                </a:lnTo>
                <a:lnTo>
                  <a:pt x="117144" y="321919"/>
                </a:lnTo>
                <a:lnTo>
                  <a:pt x="234289" y="0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142" y="3599192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435"/>
                </a:lnTo>
              </a:path>
            </a:pathLst>
          </a:custGeom>
          <a:ln w="93154">
            <a:solidFill>
              <a:srgbClr val="A5C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1997" y="4308704"/>
            <a:ext cx="234315" cy="321945"/>
          </a:xfrm>
          <a:custGeom>
            <a:avLst/>
            <a:gdLst/>
            <a:ahLst/>
            <a:cxnLst/>
            <a:rect l="l" t="t" r="r" b="b"/>
            <a:pathLst>
              <a:path w="234315" h="321945">
                <a:moveTo>
                  <a:pt x="234289" y="0"/>
                </a:moveTo>
                <a:lnTo>
                  <a:pt x="0" y="0"/>
                </a:lnTo>
                <a:lnTo>
                  <a:pt x="117144" y="321919"/>
                </a:lnTo>
                <a:lnTo>
                  <a:pt x="234289" y="0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5982" y="1738026"/>
            <a:ext cx="2292985" cy="2377440"/>
          </a:xfrm>
          <a:custGeom>
            <a:avLst/>
            <a:gdLst/>
            <a:ahLst/>
            <a:cxnLst/>
            <a:rect l="l" t="t" r="r" b="b"/>
            <a:pathLst>
              <a:path w="2292985" h="2377440">
                <a:moveTo>
                  <a:pt x="935583" y="0"/>
                </a:moveTo>
                <a:lnTo>
                  <a:pt x="33718" y="0"/>
                </a:lnTo>
                <a:lnTo>
                  <a:pt x="14224" y="526"/>
                </a:lnTo>
                <a:lnTo>
                  <a:pt x="4214" y="4213"/>
                </a:lnTo>
                <a:lnTo>
                  <a:pt x="526" y="14219"/>
                </a:lnTo>
                <a:lnTo>
                  <a:pt x="0" y="33705"/>
                </a:lnTo>
                <a:lnTo>
                  <a:pt x="0" y="2343162"/>
                </a:lnTo>
                <a:lnTo>
                  <a:pt x="526" y="2362656"/>
                </a:lnTo>
                <a:lnTo>
                  <a:pt x="4214" y="2372666"/>
                </a:lnTo>
                <a:lnTo>
                  <a:pt x="14224" y="2376354"/>
                </a:lnTo>
                <a:lnTo>
                  <a:pt x="33718" y="2376881"/>
                </a:lnTo>
                <a:lnTo>
                  <a:pt x="2258885" y="2376881"/>
                </a:lnTo>
                <a:lnTo>
                  <a:pt x="2278379" y="2376354"/>
                </a:lnTo>
                <a:lnTo>
                  <a:pt x="2288389" y="2372666"/>
                </a:lnTo>
                <a:lnTo>
                  <a:pt x="2292077" y="2362656"/>
                </a:lnTo>
                <a:lnTo>
                  <a:pt x="2292604" y="2343162"/>
                </a:lnTo>
                <a:lnTo>
                  <a:pt x="2292604" y="176999"/>
                </a:lnTo>
                <a:lnTo>
                  <a:pt x="1146302" y="176999"/>
                </a:lnTo>
                <a:lnTo>
                  <a:pt x="1090352" y="168245"/>
                </a:lnTo>
                <a:lnTo>
                  <a:pt x="1041763" y="145005"/>
                </a:lnTo>
                <a:lnTo>
                  <a:pt x="1003449" y="111813"/>
                </a:lnTo>
                <a:lnTo>
                  <a:pt x="978324" y="73202"/>
                </a:lnTo>
                <a:lnTo>
                  <a:pt x="969302" y="33705"/>
                </a:lnTo>
                <a:lnTo>
                  <a:pt x="968775" y="14219"/>
                </a:lnTo>
                <a:lnTo>
                  <a:pt x="965087" y="4213"/>
                </a:lnTo>
                <a:lnTo>
                  <a:pt x="955077" y="526"/>
                </a:lnTo>
                <a:lnTo>
                  <a:pt x="935583" y="0"/>
                </a:lnTo>
                <a:close/>
              </a:path>
              <a:path w="2292985" h="2377440">
                <a:moveTo>
                  <a:pt x="2258885" y="0"/>
                </a:moveTo>
                <a:lnTo>
                  <a:pt x="1357020" y="0"/>
                </a:lnTo>
                <a:lnTo>
                  <a:pt x="1337526" y="526"/>
                </a:lnTo>
                <a:lnTo>
                  <a:pt x="1327516" y="4213"/>
                </a:lnTo>
                <a:lnTo>
                  <a:pt x="1323828" y="14219"/>
                </a:lnTo>
                <a:lnTo>
                  <a:pt x="1323301" y="33705"/>
                </a:lnTo>
                <a:lnTo>
                  <a:pt x="1314278" y="73202"/>
                </a:lnTo>
                <a:lnTo>
                  <a:pt x="1289150" y="111813"/>
                </a:lnTo>
                <a:lnTo>
                  <a:pt x="1250834" y="145005"/>
                </a:lnTo>
                <a:lnTo>
                  <a:pt x="1202246" y="168245"/>
                </a:lnTo>
                <a:lnTo>
                  <a:pt x="1146302" y="176999"/>
                </a:lnTo>
                <a:lnTo>
                  <a:pt x="2292604" y="176999"/>
                </a:lnTo>
                <a:lnTo>
                  <a:pt x="2292604" y="33705"/>
                </a:lnTo>
                <a:lnTo>
                  <a:pt x="2292077" y="14219"/>
                </a:lnTo>
                <a:lnTo>
                  <a:pt x="2288389" y="4213"/>
                </a:lnTo>
                <a:lnTo>
                  <a:pt x="2278379" y="526"/>
                </a:lnTo>
                <a:lnTo>
                  <a:pt x="2258885" y="0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Kartka z kalendarza: 1999 r. – reforma."/>
          <p:cNvSpPr/>
          <p:nvPr/>
        </p:nvSpPr>
        <p:spPr>
          <a:xfrm>
            <a:off x="4235221" y="1759805"/>
            <a:ext cx="1954114" cy="2316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7978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7281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95566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34868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83326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2627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0912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0214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8672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27974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06260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45561" y="167430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718"/>
                </a:lnTo>
              </a:path>
            </a:pathLst>
          </a:custGeom>
          <a:ln w="1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64649" y="2350857"/>
            <a:ext cx="1695450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b="1" spc="5" dirty="0">
                <a:solidFill>
                  <a:srgbClr val="A5C715"/>
                </a:solidFill>
                <a:latin typeface="Ubuntu"/>
                <a:cs typeface="Ubuntu"/>
              </a:rPr>
              <a:t>1999</a:t>
            </a:r>
            <a:r>
              <a:rPr sz="4200" b="1" spc="-75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4200" b="1" spc="-125" dirty="0">
                <a:solidFill>
                  <a:srgbClr val="A5C715"/>
                </a:solidFill>
                <a:latin typeface="Ubuntu"/>
                <a:cs typeface="Ubuntu"/>
              </a:rPr>
              <a:t>r.</a:t>
            </a:r>
            <a:endParaRPr sz="4200" dirty="0">
              <a:latin typeface="Ubuntu"/>
              <a:cs typeface="Ubuntu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03634" y="3292606"/>
            <a:ext cx="1621790" cy="0"/>
          </a:xfrm>
          <a:custGeom>
            <a:avLst/>
            <a:gdLst/>
            <a:ahLst/>
            <a:cxnLst/>
            <a:rect l="l" t="t" r="r" b="b"/>
            <a:pathLst>
              <a:path w="1621789">
                <a:moveTo>
                  <a:pt x="0" y="0"/>
                </a:moveTo>
                <a:lnTo>
                  <a:pt x="1621764" y="0"/>
                </a:lnTo>
              </a:path>
            </a:pathLst>
          </a:custGeom>
          <a:ln w="3175">
            <a:solidFill>
              <a:srgbClr val="5BC0C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94699" y="32926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29862" y="32926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03634" y="3563813"/>
            <a:ext cx="1621790" cy="0"/>
          </a:xfrm>
          <a:custGeom>
            <a:avLst/>
            <a:gdLst/>
            <a:ahLst/>
            <a:cxnLst/>
            <a:rect l="l" t="t" r="r" b="b"/>
            <a:pathLst>
              <a:path w="1621789">
                <a:moveTo>
                  <a:pt x="0" y="0"/>
                </a:moveTo>
                <a:lnTo>
                  <a:pt x="1621764" y="0"/>
                </a:lnTo>
              </a:path>
            </a:pathLst>
          </a:custGeom>
          <a:ln w="3175">
            <a:solidFill>
              <a:srgbClr val="5BC0C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94699" y="35638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29862" y="35638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03634" y="3835015"/>
            <a:ext cx="1621790" cy="0"/>
          </a:xfrm>
          <a:custGeom>
            <a:avLst/>
            <a:gdLst/>
            <a:ahLst/>
            <a:cxnLst/>
            <a:rect l="l" t="t" r="r" b="b"/>
            <a:pathLst>
              <a:path w="1621789">
                <a:moveTo>
                  <a:pt x="0" y="0"/>
                </a:moveTo>
                <a:lnTo>
                  <a:pt x="1621764" y="0"/>
                </a:lnTo>
              </a:path>
            </a:pathLst>
          </a:custGeom>
          <a:ln w="3175">
            <a:solidFill>
              <a:srgbClr val="5BC0C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94699" y="3835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29862" y="3835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 rot="21360000">
            <a:off x="4376642" y="3389764"/>
            <a:ext cx="1586863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5"/>
              </a:lnSpc>
            </a:pPr>
            <a:r>
              <a:rPr sz="4000" i="1" spc="-55" dirty="0">
                <a:solidFill>
                  <a:srgbClr val="49AD33"/>
                </a:solidFill>
                <a:latin typeface="Mistral" panose="03090702030407020403" pitchFamily="66" charset="0"/>
                <a:cs typeface="Caflisch Script Pro"/>
              </a:rPr>
              <a:t>R</a:t>
            </a:r>
            <a:r>
              <a:rPr sz="4000" i="1" spc="-100" dirty="0">
                <a:solidFill>
                  <a:srgbClr val="49AD33"/>
                </a:solidFill>
                <a:latin typeface="Mistral" panose="03090702030407020403" pitchFamily="66" charset="0"/>
                <a:cs typeface="Caflisch Script Pro"/>
              </a:rPr>
              <a:t>e</a:t>
            </a:r>
            <a:r>
              <a:rPr sz="4000" i="1" spc="25" dirty="0">
                <a:solidFill>
                  <a:srgbClr val="49AD33"/>
                </a:solidFill>
                <a:latin typeface="Mistral" panose="03090702030407020403" pitchFamily="66" charset="0"/>
                <a:cs typeface="Caflisch Script Pro"/>
              </a:rPr>
              <a:t>f</a:t>
            </a:r>
            <a:r>
              <a:rPr sz="4000" i="1" spc="105" dirty="0">
                <a:solidFill>
                  <a:srgbClr val="49AD33"/>
                </a:solidFill>
                <a:latin typeface="Mistral" panose="03090702030407020403" pitchFamily="66" charset="0"/>
                <a:cs typeface="Caflisch Script Pro"/>
              </a:rPr>
              <a:t>or</a:t>
            </a:r>
            <a:r>
              <a:rPr sz="4000" i="1" spc="95" dirty="0">
                <a:solidFill>
                  <a:srgbClr val="49AD33"/>
                </a:solidFill>
                <a:latin typeface="Mistral" panose="03090702030407020403" pitchFamily="66" charset="0"/>
                <a:cs typeface="Caflisch Script Pro"/>
              </a:rPr>
              <a:t>m</a:t>
            </a:r>
            <a:r>
              <a:rPr sz="4000" i="1" spc="30" dirty="0">
                <a:solidFill>
                  <a:srgbClr val="49AD33"/>
                </a:solidFill>
                <a:latin typeface="Mistral" panose="03090702030407020403" pitchFamily="66" charset="0"/>
                <a:cs typeface="Caflisch Script Pro"/>
              </a:rPr>
              <a:t>a</a:t>
            </a:r>
            <a:endParaRPr sz="4000" dirty="0">
              <a:latin typeface="Mistral" panose="03090702030407020403" pitchFamily="66" charset="0"/>
              <a:cs typeface="Caflisch Script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2061" y="2065710"/>
            <a:ext cx="2664460" cy="133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600"/>
              </a:lnSpc>
              <a:spcBef>
                <a:spcPts val="95"/>
              </a:spcBef>
            </a:pPr>
            <a:r>
              <a:rPr sz="2850" spc="10" dirty="0">
                <a:latin typeface="Ubuntu"/>
                <a:cs typeface="Ubuntu"/>
              </a:rPr>
              <a:t>model  </a:t>
            </a:r>
            <a:r>
              <a:rPr sz="2850" spc="-55" dirty="0">
                <a:latin typeface="Ubuntu"/>
                <a:cs typeface="Ubuntu"/>
              </a:rPr>
              <a:t>z</a:t>
            </a:r>
            <a:r>
              <a:rPr sz="2850" spc="5" dirty="0">
                <a:latin typeface="Ubuntu"/>
                <a:cs typeface="Ubuntu"/>
              </a:rPr>
              <a:t>defini</a:t>
            </a:r>
            <a:r>
              <a:rPr sz="2850" spc="-30" dirty="0">
                <a:latin typeface="Ubuntu"/>
                <a:cs typeface="Ubuntu"/>
              </a:rPr>
              <a:t>o</a:t>
            </a:r>
            <a:r>
              <a:rPr sz="2850" spc="5" dirty="0">
                <a:latin typeface="Ubuntu"/>
                <a:cs typeface="Ubuntu"/>
              </a:rPr>
              <a:t>wanego  </a:t>
            </a:r>
            <a:r>
              <a:rPr sz="2850" dirty="0">
                <a:latin typeface="Ubuntu"/>
                <a:cs typeface="Ubuntu"/>
              </a:rPr>
              <a:t>świadczenia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120000" y="4680000"/>
            <a:ext cx="36360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000" spc="-5" dirty="0">
                <a:latin typeface="Ubuntu"/>
                <a:cs typeface="Ubuntu"/>
              </a:rPr>
              <a:t>Emerytura to wynik podzielenia składek zapisanych na </a:t>
            </a:r>
            <a:r>
              <a:rPr lang="pl-PL" sz="2000" spc="-5" dirty="0" smtClean="0">
                <a:latin typeface="Ubuntu"/>
                <a:cs typeface="Ubuntu"/>
              </a:rPr>
              <a:t>koncie</a:t>
            </a:r>
            <a:br>
              <a:rPr lang="pl-PL" sz="2000" spc="-5" dirty="0" smtClean="0">
                <a:latin typeface="Ubuntu"/>
                <a:cs typeface="Ubuntu"/>
              </a:rPr>
            </a:br>
            <a:r>
              <a:rPr lang="pl-PL" sz="2000" spc="-5" dirty="0" smtClean="0">
                <a:latin typeface="Ubuntu"/>
                <a:cs typeface="Ubuntu"/>
              </a:rPr>
              <a:t>i </a:t>
            </a:r>
            <a:r>
              <a:rPr lang="pl-PL" sz="2000" spc="-5" dirty="0">
                <a:latin typeface="Ubuntu"/>
                <a:cs typeface="Ubuntu"/>
              </a:rPr>
              <a:t>subkoncie w ZUS </a:t>
            </a:r>
            <a:r>
              <a:rPr lang="pl-PL" sz="2000" spc="-5" dirty="0" smtClean="0">
                <a:latin typeface="Ubuntu"/>
                <a:cs typeface="Ubuntu"/>
              </a:rPr>
              <a:t/>
            </a:r>
            <a:br>
              <a:rPr lang="pl-PL" sz="2000" spc="-5" dirty="0" smtClean="0">
                <a:latin typeface="Ubuntu"/>
                <a:cs typeface="Ubuntu"/>
              </a:rPr>
            </a:br>
            <a:r>
              <a:rPr lang="pl-PL" sz="2000" spc="-5" dirty="0" smtClean="0">
                <a:latin typeface="Ubuntu"/>
                <a:cs typeface="Ubuntu"/>
              </a:rPr>
              <a:t>(</a:t>
            </a:r>
            <a:r>
              <a:rPr lang="pl-PL" sz="2000" spc="-5" dirty="0">
                <a:latin typeface="Ubuntu"/>
                <a:cs typeface="Ubuntu"/>
              </a:rPr>
              <a:t>i waloryzowanych co roku) </a:t>
            </a:r>
            <a:r>
              <a:rPr lang="pl-PL" sz="2000" spc="-5" dirty="0" smtClean="0">
                <a:latin typeface="Ubuntu"/>
                <a:cs typeface="Ubuntu"/>
              </a:rPr>
              <a:t/>
            </a:r>
            <a:br>
              <a:rPr lang="pl-PL" sz="2000" spc="-5" dirty="0" smtClean="0">
                <a:latin typeface="Ubuntu"/>
                <a:cs typeface="Ubuntu"/>
              </a:rPr>
            </a:br>
            <a:r>
              <a:rPr lang="pl-PL" sz="2000" spc="-5" dirty="0" smtClean="0">
                <a:latin typeface="Ubuntu"/>
                <a:cs typeface="Ubuntu"/>
              </a:rPr>
              <a:t>przez </a:t>
            </a:r>
            <a:r>
              <a:rPr lang="pl-PL" sz="2000" spc="-5" dirty="0">
                <a:latin typeface="Ubuntu"/>
                <a:cs typeface="Ubuntu"/>
              </a:rPr>
              <a:t>liczbę miesięcy, </a:t>
            </a:r>
            <a:r>
              <a:rPr lang="pl-PL" sz="2000" spc="-5" dirty="0" smtClean="0">
                <a:latin typeface="Ubuntu"/>
                <a:cs typeface="Ubuntu"/>
              </a:rPr>
              <a:t/>
            </a:r>
            <a:br>
              <a:rPr lang="pl-PL" sz="2000" spc="-5" dirty="0" smtClean="0">
                <a:latin typeface="Ubuntu"/>
                <a:cs typeface="Ubuntu"/>
              </a:rPr>
            </a:br>
            <a:r>
              <a:rPr lang="pl-PL" sz="2000" spc="-5" dirty="0" smtClean="0">
                <a:latin typeface="Ubuntu"/>
                <a:cs typeface="Ubuntu"/>
              </a:rPr>
              <a:t>w </a:t>
            </a:r>
            <a:r>
              <a:rPr lang="pl-PL" sz="2000" spc="-5" dirty="0">
                <a:latin typeface="Ubuntu"/>
                <a:cs typeface="Ubuntu"/>
              </a:rPr>
              <a:t>których będzie wypłacana </a:t>
            </a:r>
            <a:r>
              <a:rPr lang="pl-PL" sz="2000" spc="-5" dirty="0" smtClean="0">
                <a:latin typeface="Ubuntu"/>
                <a:cs typeface="Ubuntu"/>
              </a:rPr>
              <a:t/>
            </a:r>
            <a:br>
              <a:rPr lang="pl-PL" sz="2000" spc="-5" dirty="0" smtClean="0">
                <a:latin typeface="Ubuntu"/>
                <a:cs typeface="Ubuntu"/>
              </a:rPr>
            </a:br>
            <a:r>
              <a:rPr lang="pl-PL" sz="2000" spc="-5" dirty="0" smtClean="0">
                <a:latin typeface="Ubuntu"/>
                <a:cs typeface="Ubuntu"/>
              </a:rPr>
              <a:t>(</a:t>
            </a:r>
            <a:r>
              <a:rPr lang="pl-PL" sz="2000" spc="-5" dirty="0">
                <a:latin typeface="Ubuntu"/>
                <a:cs typeface="Ubuntu"/>
              </a:rPr>
              <a:t>czyli przez tak zwaną średnią </a:t>
            </a:r>
            <a:r>
              <a:rPr lang="pl-PL" sz="2000" spc="-5" dirty="0" smtClean="0">
                <a:latin typeface="Ubuntu"/>
                <a:cs typeface="Ubuntu"/>
              </a:rPr>
              <a:t/>
            </a:r>
            <a:br>
              <a:rPr lang="pl-PL" sz="2000" spc="-5" dirty="0" smtClean="0">
                <a:latin typeface="Ubuntu"/>
                <a:cs typeface="Ubuntu"/>
              </a:rPr>
            </a:br>
            <a:r>
              <a:rPr lang="pl-PL" sz="2000" spc="-5" dirty="0" smtClean="0">
                <a:latin typeface="Ubuntu"/>
                <a:cs typeface="Ubuntu"/>
              </a:rPr>
              <a:t>dalszą </a:t>
            </a:r>
            <a:r>
              <a:rPr lang="pl-PL" sz="2000" spc="-5" dirty="0">
                <a:latin typeface="Ubuntu"/>
                <a:cs typeface="Ubuntu"/>
              </a:rPr>
              <a:t>długość trwania życia).</a:t>
            </a:r>
            <a:endParaRPr sz="2000" dirty="0">
              <a:latin typeface="Ubuntu"/>
              <a:cs typeface="Ubuntu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2300" y="4680000"/>
            <a:ext cx="32760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000" dirty="0" smtClean="0">
                <a:latin typeface="Ubuntu" panose="020B0504030602030204" pitchFamily="34" charset="0"/>
              </a:rPr>
              <a:t>Emerytura osób urodzonych przed 1949 r. zależała </a:t>
            </a:r>
            <a:br>
              <a:rPr lang="pl-PL" sz="2000" dirty="0" smtClean="0">
                <a:latin typeface="Ubuntu" panose="020B0504030602030204" pitchFamily="34" charset="0"/>
              </a:rPr>
            </a:br>
            <a:r>
              <a:rPr lang="pl-PL" sz="2000" dirty="0" smtClean="0">
                <a:latin typeface="Ubuntu" panose="020B0504030602030204" pitchFamily="34" charset="0"/>
              </a:rPr>
              <a:t>od </a:t>
            </a:r>
            <a:r>
              <a:rPr lang="pl-PL" sz="2000" dirty="0">
                <a:latin typeface="Ubuntu" panose="020B0504030602030204" pitchFamily="34" charset="0"/>
              </a:rPr>
              <a:t>długości stażu </a:t>
            </a:r>
            <a:r>
              <a:rPr lang="pl-PL" sz="2000" dirty="0" smtClean="0">
                <a:latin typeface="Ubuntu" panose="020B0504030602030204" pitchFamily="34" charset="0"/>
              </a:rPr>
              <a:t>ubezpieczenia oraz najlepszych zarobków </a:t>
            </a:r>
            <a:br>
              <a:rPr lang="pl-PL" sz="2000" dirty="0" smtClean="0">
                <a:latin typeface="Ubuntu" panose="020B0504030602030204" pitchFamily="34" charset="0"/>
              </a:rPr>
            </a:br>
            <a:r>
              <a:rPr lang="pl-PL" sz="2000" dirty="0" smtClean="0">
                <a:latin typeface="Ubuntu" panose="020B0504030602030204" pitchFamily="34" charset="0"/>
              </a:rPr>
              <a:t>z okresu 10 lub 20 lat.</a:t>
            </a:r>
            <a:endParaRPr sz="2000" dirty="0">
              <a:latin typeface="Ubuntu" panose="020B0504030602030204" pitchFamily="34" charset="0"/>
              <a:cs typeface="Ubuntu"/>
            </a:endParaRPr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82759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latin typeface="Ubuntu" panose="020B0504030602030204" pitchFamily="34" charset="0"/>
              </a:rPr>
              <a:t>Emerytura</a:t>
            </a:r>
          </a:p>
          <a:p>
            <a:pPr marL="12700">
              <a:lnSpc>
                <a:spcPct val="100000"/>
              </a:lnSpc>
            </a:pPr>
            <a:r>
              <a:rPr dirty="0">
                <a:latin typeface="Ubuntu" panose="020B0504030602030204" pitchFamily="34" charset="0"/>
              </a:rPr>
              <a:t>– </a:t>
            </a:r>
            <a:r>
              <a:rPr spc="-70" dirty="0">
                <a:latin typeface="Ubuntu" panose="020B0504030602030204" pitchFamily="34" charset="0"/>
              </a:rPr>
              <a:t>Twoja </a:t>
            </a:r>
            <a:r>
              <a:rPr dirty="0">
                <a:latin typeface="Ubuntu" panose="020B0504030602030204" pitchFamily="34" charset="0"/>
              </a:rPr>
              <a:t>przyszłość w </a:t>
            </a:r>
            <a:r>
              <a:rPr spc="-55" dirty="0">
                <a:latin typeface="Ubuntu" panose="020B0504030602030204" pitchFamily="34" charset="0"/>
              </a:rPr>
              <a:t>Twoich</a:t>
            </a:r>
            <a:r>
              <a:rPr spc="-10" dirty="0">
                <a:latin typeface="Ubuntu" panose="020B0504030602030204" pitchFamily="34" charset="0"/>
              </a:rPr>
              <a:t> </a:t>
            </a:r>
            <a:r>
              <a:rPr dirty="0">
                <a:latin typeface="Ubuntu" panose="020B0504030602030204" pitchFamily="34" charset="0"/>
              </a:rPr>
              <a:t>rękach</a:t>
            </a:r>
          </a:p>
        </p:txBody>
      </p:sp>
      <p:sp>
        <p:nvSpPr>
          <p:cNvPr id="10" name="object 10"/>
          <p:cNvSpPr/>
          <p:nvPr/>
        </p:nvSpPr>
        <p:spPr>
          <a:xfrm>
            <a:off x="900005" y="521652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005" y="5673725"/>
            <a:ext cx="203593" cy="238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894" y="2061946"/>
            <a:ext cx="6017006" cy="503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11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858519" marR="122555">
              <a:lnSpc>
                <a:spcPct val="100000"/>
              </a:lnSpc>
              <a:spcBef>
                <a:spcPts val="2050"/>
              </a:spcBef>
            </a:pPr>
            <a:r>
              <a:rPr sz="2400" spc="-10" dirty="0" err="1">
                <a:latin typeface="Ubuntu"/>
                <a:cs typeface="Ubuntu"/>
              </a:rPr>
              <a:t>Wysokość</a:t>
            </a:r>
            <a:r>
              <a:rPr sz="2400" spc="-40" dirty="0">
                <a:latin typeface="Ubuntu"/>
                <a:cs typeface="Ubuntu"/>
              </a:rPr>
              <a:t> </a:t>
            </a:r>
            <a:r>
              <a:rPr sz="2400" spc="10" dirty="0" err="1">
                <a:latin typeface="Ubuntu"/>
                <a:cs typeface="Ubuntu"/>
              </a:rPr>
              <a:t>emerytury</a:t>
            </a:r>
            <a:r>
              <a:rPr sz="2400" spc="-15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zależy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-10" dirty="0" err="1">
                <a:latin typeface="Ubuntu"/>
                <a:cs typeface="Ubuntu"/>
              </a:rPr>
              <a:t>przede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wszystkim</a:t>
            </a:r>
            <a:r>
              <a:rPr sz="2400" dirty="0">
                <a:latin typeface="Ubuntu"/>
                <a:cs typeface="Ubuntu"/>
              </a:rPr>
              <a:t> od:</a:t>
            </a:r>
          </a:p>
          <a:p>
            <a:pPr marL="1188720" marR="5080">
              <a:lnSpc>
                <a:spcPct val="100000"/>
              </a:lnSpc>
              <a:spcBef>
                <a:spcPts val="570"/>
              </a:spcBef>
            </a:pPr>
            <a:r>
              <a:rPr sz="2400" b="1" spc="5" dirty="0" err="1">
                <a:solidFill>
                  <a:srgbClr val="A5C715"/>
                </a:solidFill>
                <a:latin typeface="Ubuntu"/>
                <a:cs typeface="Ubuntu"/>
              </a:rPr>
              <a:t>składek</a:t>
            </a:r>
            <a:r>
              <a:rPr sz="2400" b="1" spc="5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b="1" spc="-5" dirty="0">
                <a:solidFill>
                  <a:srgbClr val="A5C715"/>
                </a:solidFill>
                <a:latin typeface="Ubuntu"/>
                <a:cs typeface="Ubuntu"/>
              </a:rPr>
              <a:t>emerytalnych  </a:t>
            </a:r>
            <a:r>
              <a:rPr sz="2400" spc="-5" dirty="0">
                <a:latin typeface="Ubuntu"/>
                <a:cs typeface="Ubuntu"/>
              </a:rPr>
              <a:t>zapisanych </a:t>
            </a:r>
            <a:r>
              <a:rPr sz="2400" dirty="0">
                <a:latin typeface="Ubuntu"/>
                <a:cs typeface="Ubuntu"/>
              </a:rPr>
              <a:t>na </a:t>
            </a:r>
            <a:r>
              <a:rPr sz="2400" spc="-45" dirty="0" err="1">
                <a:latin typeface="Ubuntu"/>
                <a:cs typeface="Ubuntu"/>
              </a:rPr>
              <a:t>Twoim</a:t>
            </a:r>
            <a:r>
              <a:rPr sz="2400" spc="-45" dirty="0">
                <a:latin typeface="Ubuntu"/>
                <a:cs typeface="Ubuntu"/>
              </a:rPr>
              <a:t> </a:t>
            </a:r>
            <a:r>
              <a:rPr lang="pl-PL" sz="2400" spc="-45" dirty="0">
                <a:latin typeface="Ubuntu"/>
                <a:cs typeface="Ubuntu"/>
              </a:rPr>
              <a:t>koncie, które prowadzi ZUS (</a:t>
            </a:r>
            <a:r>
              <a:rPr sz="2400" spc="-15" dirty="0" err="1">
                <a:latin typeface="Ubuntu"/>
                <a:cs typeface="Ubuntu"/>
              </a:rPr>
              <a:t>koncie</a:t>
            </a:r>
            <a:r>
              <a:rPr sz="2400" spc="-15" dirty="0">
                <a:latin typeface="Ubuntu"/>
                <a:cs typeface="Ubuntu"/>
              </a:rPr>
              <a:t> </a:t>
            </a:r>
            <a:r>
              <a:rPr sz="2400" spc="-5" dirty="0" err="1">
                <a:latin typeface="Ubuntu"/>
                <a:cs typeface="Ubuntu"/>
              </a:rPr>
              <a:t>ubezpieczonego</a:t>
            </a:r>
            <a:r>
              <a:rPr lang="pl-PL" sz="2400" spc="-5" dirty="0">
                <a:latin typeface="Ubuntu"/>
                <a:cs typeface="Ubuntu"/>
              </a:rPr>
              <a:t>),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i ich</a:t>
            </a:r>
            <a:r>
              <a:rPr sz="2400" spc="-25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waloryzacji</a:t>
            </a:r>
            <a:r>
              <a:rPr sz="2400" dirty="0">
                <a:latin typeface="Ubuntu"/>
                <a:cs typeface="Ubuntu"/>
              </a:rPr>
              <a:t>;</a:t>
            </a:r>
            <a:endParaRPr lang="pl-PL" sz="2400" dirty="0">
              <a:latin typeface="Ubuntu"/>
              <a:cs typeface="Ubuntu"/>
            </a:endParaRPr>
          </a:p>
          <a:p>
            <a:pPr marL="1188720" marR="5080">
              <a:lnSpc>
                <a:spcPct val="100000"/>
              </a:lnSpc>
              <a:spcBef>
                <a:spcPts val="570"/>
              </a:spcBef>
            </a:pPr>
            <a:r>
              <a:rPr lang="pl-PL" sz="2400" b="1" dirty="0">
                <a:solidFill>
                  <a:srgbClr val="A5C715"/>
                </a:solidFill>
                <a:latin typeface="Ubuntu"/>
                <a:cs typeface="Ubuntu"/>
              </a:rPr>
              <a:t>kapitału początkowego</a:t>
            </a:r>
            <a:r>
              <a:rPr lang="pl-PL" sz="2400" dirty="0">
                <a:latin typeface="Ubuntu"/>
                <a:cs typeface="Ubuntu"/>
              </a:rPr>
              <a:t>;</a:t>
            </a:r>
            <a:endParaRPr sz="2400" dirty="0">
              <a:latin typeface="Ubuntu"/>
              <a:cs typeface="Ubuntu"/>
            </a:endParaRPr>
          </a:p>
          <a:p>
            <a:pPr marL="1188720" marR="432434">
              <a:lnSpc>
                <a:spcPct val="100000"/>
              </a:lnSpc>
              <a:spcBef>
                <a:spcPts val="565"/>
              </a:spcBef>
            </a:pP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długości </a:t>
            </a:r>
            <a:r>
              <a:rPr sz="2400" b="1" spc="-5" dirty="0">
                <a:solidFill>
                  <a:srgbClr val="A5C715"/>
                </a:solidFill>
                <a:latin typeface="Ubuntu"/>
                <a:cs typeface="Ubuntu"/>
              </a:rPr>
              <a:t>średniego </a:t>
            </a:r>
            <a:r>
              <a:rPr sz="2400" b="1" spc="-10" dirty="0">
                <a:solidFill>
                  <a:srgbClr val="A5C715"/>
                </a:solidFill>
                <a:latin typeface="Ubuntu"/>
                <a:cs typeface="Ubuntu"/>
              </a:rPr>
              <a:t>dalszego  </a:t>
            </a:r>
            <a:r>
              <a:rPr sz="2400" b="1" spc="5" dirty="0">
                <a:solidFill>
                  <a:srgbClr val="A5C715"/>
                </a:solidFill>
                <a:latin typeface="Ubuntu"/>
                <a:cs typeface="Ubuntu"/>
              </a:rPr>
              <a:t>trwania </a:t>
            </a: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życia </a:t>
            </a:r>
            <a:r>
              <a:rPr sz="2400" dirty="0">
                <a:latin typeface="Ubuntu"/>
                <a:cs typeface="Ubuntu"/>
              </a:rPr>
              <a:t>ustalonej dla  wieku, w którym</a:t>
            </a:r>
            <a:r>
              <a:rPr sz="2400" spc="-75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przechodzisz  </a:t>
            </a:r>
            <a:r>
              <a:rPr sz="2400" dirty="0">
                <a:latin typeface="Ubuntu"/>
                <a:cs typeface="Ubuntu"/>
              </a:rPr>
              <a:t>na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spc="5" dirty="0">
                <a:latin typeface="Ubuntu"/>
                <a:cs typeface="Ubuntu"/>
              </a:rPr>
              <a:t>emeryturę.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3" name="object 13" descr="Rysunek. Para starszych osób idzie zadowolona przez park."/>
          <p:cNvSpPr/>
          <p:nvPr/>
        </p:nvSpPr>
        <p:spPr>
          <a:xfrm>
            <a:off x="6335483" y="2321991"/>
            <a:ext cx="3131997" cy="4460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900024" y="369252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8208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dirty="0"/>
              <a:t>Każda składka to wyższa emerytura</a:t>
            </a:r>
            <a:endParaRPr spc="5" dirty="0">
              <a:latin typeface="Ubuntu" panose="020B0504030602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1963094"/>
            <a:ext cx="85140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buntu"/>
                <a:cs typeface="Ubuntu"/>
              </a:rPr>
              <a:t>Im </a:t>
            </a:r>
            <a:r>
              <a:rPr sz="2400" spc="-10" dirty="0">
                <a:latin typeface="Ubuntu"/>
                <a:cs typeface="Ubuntu"/>
              </a:rPr>
              <a:t>dłużej </a:t>
            </a:r>
            <a:r>
              <a:rPr sz="2400" dirty="0">
                <a:latin typeface="Ubuntu"/>
                <a:cs typeface="Ubuntu"/>
              </a:rPr>
              <a:t>będziesz </a:t>
            </a:r>
            <a:r>
              <a:rPr sz="2400" spc="-10" dirty="0">
                <a:latin typeface="Ubuntu"/>
                <a:cs typeface="Ubuntu"/>
              </a:rPr>
              <a:t>pracować, </a:t>
            </a:r>
            <a:r>
              <a:rPr sz="2400" dirty="0">
                <a:latin typeface="Ubuntu"/>
                <a:cs typeface="Ubuntu"/>
              </a:rPr>
              <a:t>tym </a:t>
            </a:r>
            <a:r>
              <a:rPr sz="2400" spc="5" dirty="0">
                <a:latin typeface="Ubuntu"/>
                <a:cs typeface="Ubuntu"/>
              </a:rPr>
              <a:t>wyższą </a:t>
            </a:r>
            <a:r>
              <a:rPr sz="2400" dirty="0">
                <a:latin typeface="Ubuntu"/>
                <a:cs typeface="Ubuntu"/>
              </a:rPr>
              <a:t>dostaniesz  </a:t>
            </a:r>
            <a:r>
              <a:rPr sz="2400" spc="5" dirty="0">
                <a:latin typeface="Ubuntu"/>
                <a:cs typeface="Ubuntu"/>
              </a:rPr>
              <a:t>emeryturę </a:t>
            </a:r>
            <a:r>
              <a:rPr sz="2400" dirty="0">
                <a:latin typeface="Ubuntu"/>
                <a:cs typeface="Ubuntu"/>
              </a:rPr>
              <a:t>– </a:t>
            </a:r>
            <a:r>
              <a:rPr sz="2400" spc="-10" dirty="0">
                <a:latin typeface="Ubuntu"/>
                <a:cs typeface="Ubuntu"/>
              </a:rPr>
              <a:t>odłożysz </a:t>
            </a:r>
            <a:r>
              <a:rPr sz="2400" dirty="0">
                <a:latin typeface="Ubuntu"/>
                <a:cs typeface="Ubuntu"/>
              </a:rPr>
              <a:t>więcej składek, a średnie </a:t>
            </a:r>
            <a:r>
              <a:rPr sz="2400" spc="-10" dirty="0">
                <a:latin typeface="Ubuntu"/>
                <a:cs typeface="Ubuntu"/>
              </a:rPr>
              <a:t>dalsze</a:t>
            </a:r>
            <a:r>
              <a:rPr sz="2400" spc="-40" dirty="0">
                <a:latin typeface="Ubuntu"/>
                <a:cs typeface="Ubuntu"/>
              </a:rPr>
              <a:t> </a:t>
            </a:r>
            <a:r>
              <a:rPr sz="2400" spc="5" dirty="0">
                <a:latin typeface="Ubuntu"/>
                <a:cs typeface="Ubuntu"/>
              </a:rPr>
              <a:t>trwanie  </a:t>
            </a:r>
            <a:r>
              <a:rPr sz="2400" dirty="0">
                <a:latin typeface="Ubuntu"/>
                <a:cs typeface="Ubuntu"/>
              </a:rPr>
              <a:t>życia będzie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krótsze.</a:t>
            </a:r>
            <a:endParaRPr sz="2400">
              <a:latin typeface="Ubuntu"/>
              <a:cs typeface="Ubunt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12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81" y="3616325"/>
            <a:ext cx="8344319" cy="308126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7829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Ubuntu" panose="020B0504030602030204" pitchFamily="34" charset="0"/>
              </a:rPr>
              <a:t>Zmiany </a:t>
            </a:r>
            <a:r>
              <a:rPr dirty="0">
                <a:latin typeface="Ubuntu" panose="020B0504030602030204" pitchFamily="34" charset="0"/>
              </a:rPr>
              <a:t>dotyczące ludności</a:t>
            </a:r>
            <a:r>
              <a:rPr spc="-45" dirty="0">
                <a:latin typeface="Ubuntu" panose="020B0504030602030204" pitchFamily="34" charset="0"/>
              </a:rPr>
              <a:t> </a:t>
            </a:r>
            <a:r>
              <a:rPr spc="-15" dirty="0">
                <a:latin typeface="Ubuntu" panose="020B0504030602030204" pitchFamily="34" charset="0"/>
              </a:rPr>
              <a:t>Polski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13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1026" name="Picture 2" descr="Wykres „Piramida wieku dla ludności Polski”. W 2019 roku było 6,9 mln osób (18,1% populacji) w wieku przedprodukcyjnym, 23 mln osób (60%) w wieku produkcyjnym i 8,4 mln osób (22%) w wieku poprodukcyjnym. W 2060 roku ma być 5,8 mln osób (17,1%) w wieku przedprodukcyjnym, 16 mln osób (47,1%) w wieku produkcyjnym i 12,1 mln osób (35,8%) w wieku poprodukcyjnym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3" y="1558925"/>
            <a:ext cx="9258054" cy="56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 descr="Rysunek. Mężczyzna z wędką w ręce."/>
          <p:cNvSpPr/>
          <p:nvPr/>
        </p:nvSpPr>
        <p:spPr>
          <a:xfrm>
            <a:off x="5959066" y="1383431"/>
            <a:ext cx="3535315" cy="549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894" y="2061946"/>
            <a:ext cx="5636006" cy="3652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14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858519">
              <a:lnSpc>
                <a:spcPct val="100000"/>
              </a:lnSpc>
            </a:pPr>
            <a:r>
              <a:rPr sz="2400" b="1" spc="-15" dirty="0">
                <a:solidFill>
                  <a:srgbClr val="A5C715"/>
                </a:solidFill>
                <a:latin typeface="Ubuntu"/>
                <a:cs typeface="Ubuntu"/>
              </a:rPr>
              <a:t>Kobiety </a:t>
            </a:r>
            <a:r>
              <a:rPr sz="2400" dirty="0">
                <a:latin typeface="Ubuntu"/>
                <a:cs typeface="Ubuntu"/>
              </a:rPr>
              <a:t>mogą</a:t>
            </a:r>
            <a:r>
              <a:rPr sz="2400" spc="5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przejść</a:t>
            </a:r>
            <a:endParaRPr sz="2400" dirty="0">
              <a:latin typeface="Ubuntu"/>
              <a:cs typeface="Ubuntu"/>
            </a:endParaRPr>
          </a:p>
          <a:p>
            <a:pPr marL="858519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na </a:t>
            </a:r>
            <a:r>
              <a:rPr sz="2400" spc="5" dirty="0">
                <a:latin typeface="Ubuntu"/>
                <a:cs typeface="Ubuntu"/>
              </a:rPr>
              <a:t>emeryturę, </a:t>
            </a:r>
            <a:r>
              <a:rPr sz="2400" dirty="0" err="1">
                <a:latin typeface="Ubuntu"/>
                <a:cs typeface="Ubuntu"/>
              </a:rPr>
              <a:t>gdy</a:t>
            </a:r>
            <a:r>
              <a:rPr sz="2400" spc="-30" dirty="0">
                <a:latin typeface="Ubuntu"/>
                <a:cs typeface="Ubuntu"/>
              </a:rPr>
              <a:t> </a:t>
            </a:r>
            <a:r>
              <a:rPr lang="pl-PL" sz="2400" spc="-10" dirty="0">
                <a:latin typeface="Ubuntu"/>
                <a:cs typeface="Ubuntu"/>
              </a:rPr>
              <a:t>s</a:t>
            </a:r>
            <a:r>
              <a:rPr sz="2400" spc="-10" dirty="0" err="1">
                <a:latin typeface="Ubuntu"/>
                <a:cs typeface="Ubuntu"/>
              </a:rPr>
              <a:t>kończą</a:t>
            </a:r>
            <a:endParaRPr sz="2400" dirty="0">
              <a:latin typeface="Ubuntu"/>
              <a:cs typeface="Ubuntu"/>
            </a:endParaRPr>
          </a:p>
          <a:p>
            <a:pPr marL="858519">
              <a:lnSpc>
                <a:spcPct val="100000"/>
              </a:lnSpc>
            </a:pP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60 </a:t>
            </a:r>
            <a:r>
              <a:rPr sz="2400" b="1" spc="5" dirty="0">
                <a:solidFill>
                  <a:srgbClr val="A5C715"/>
                </a:solidFill>
                <a:latin typeface="Ubuntu"/>
                <a:cs typeface="Ubuntu"/>
              </a:rPr>
              <a:t>lat</a:t>
            </a:r>
            <a:r>
              <a:rPr sz="2400" spc="5" dirty="0">
                <a:latin typeface="Ubuntu"/>
                <a:cs typeface="Ubuntu"/>
              </a:rPr>
              <a:t>, </a:t>
            </a:r>
            <a:r>
              <a:rPr sz="2400" dirty="0">
                <a:latin typeface="Ubuntu"/>
                <a:cs typeface="Ubuntu"/>
              </a:rPr>
              <a:t>a </a:t>
            </a: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mężczyźni – 65</a:t>
            </a:r>
            <a:r>
              <a:rPr sz="2400" b="1" spc="-30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b="1" spc="5" dirty="0">
                <a:solidFill>
                  <a:srgbClr val="A5C715"/>
                </a:solidFill>
                <a:latin typeface="Ubuntu"/>
                <a:cs typeface="Ubuntu"/>
              </a:rPr>
              <a:t>lat</a:t>
            </a:r>
            <a:r>
              <a:rPr sz="2400" spc="5" dirty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858519" marR="5080">
              <a:lnSpc>
                <a:spcPct val="100000"/>
              </a:lnSpc>
            </a:pPr>
            <a:r>
              <a:rPr sz="2400" spc="-20" dirty="0">
                <a:latin typeface="Ubuntu"/>
                <a:cs typeface="Ubuntu"/>
              </a:rPr>
              <a:t>Możesz </a:t>
            </a:r>
            <a:r>
              <a:rPr sz="2400" spc="5" dirty="0">
                <a:latin typeface="Ubuntu"/>
                <a:cs typeface="Ubuntu"/>
              </a:rPr>
              <a:t>wystąpić </a:t>
            </a:r>
            <a:r>
              <a:rPr sz="2400" dirty="0">
                <a:latin typeface="Ubuntu"/>
                <a:cs typeface="Ubuntu"/>
              </a:rPr>
              <a:t>o </a:t>
            </a:r>
            <a:r>
              <a:rPr sz="2400" spc="5" dirty="0" err="1">
                <a:latin typeface="Ubuntu"/>
                <a:cs typeface="Ubuntu"/>
              </a:rPr>
              <a:t>emeryturę</a:t>
            </a:r>
            <a:r>
              <a:rPr sz="2400" spc="5" dirty="0">
                <a:latin typeface="Ubuntu"/>
                <a:cs typeface="Ubuntu"/>
              </a:rPr>
              <a:t>  </a:t>
            </a:r>
            <a:r>
              <a:rPr lang="pl-PL" sz="2400" spc="5" dirty="0" smtClean="0">
                <a:latin typeface="Ubuntu"/>
                <a:cs typeface="Ubuntu"/>
              </a:rPr>
              <a:t/>
            </a:r>
            <a:br>
              <a:rPr lang="pl-PL" sz="2400" spc="5" dirty="0" smtClean="0">
                <a:latin typeface="Ubuntu"/>
                <a:cs typeface="Ubuntu"/>
              </a:rPr>
            </a:br>
            <a:r>
              <a:rPr lang="pl-PL" sz="2400" dirty="0" smtClean="0">
                <a:latin typeface="Ubuntu"/>
                <a:cs typeface="Ubuntu"/>
              </a:rPr>
              <a:t>od </a:t>
            </a:r>
            <a:r>
              <a:rPr lang="pl-PL" sz="2400" dirty="0">
                <a:latin typeface="Ubuntu"/>
                <a:cs typeface="Ubuntu"/>
              </a:rPr>
              <a:t>razu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po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lang="pl-PL" sz="2400" spc="-15" dirty="0">
                <a:latin typeface="Ubuntu"/>
                <a:cs typeface="Ubuntu"/>
              </a:rPr>
              <a:t>osiągnięciu </a:t>
            </a:r>
            <a:r>
              <a:rPr sz="2400" spc="-10" dirty="0" err="1">
                <a:latin typeface="Ubuntu"/>
                <a:cs typeface="Ubuntu"/>
              </a:rPr>
              <a:t>tego</a:t>
            </a:r>
            <a:r>
              <a:rPr sz="2400" spc="-40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wieku</a:t>
            </a:r>
            <a:r>
              <a:rPr lang="pl-PL" sz="2400" dirty="0" smtClean="0">
                <a:latin typeface="Ubuntu"/>
                <a:cs typeface="Ubuntu"/>
              </a:rPr>
              <a:t> </a:t>
            </a:r>
            <a:r>
              <a:rPr sz="2400" dirty="0" smtClean="0">
                <a:latin typeface="Ubuntu"/>
                <a:cs typeface="Ubuntu"/>
              </a:rPr>
              <a:t>– </a:t>
            </a:r>
            <a:r>
              <a:rPr sz="2400" spc="-20" dirty="0">
                <a:latin typeface="Ubuntu"/>
                <a:cs typeface="Ubuntu"/>
              </a:rPr>
              <a:t>to </a:t>
            </a:r>
            <a:r>
              <a:rPr sz="2400" spc="-10" dirty="0">
                <a:latin typeface="Ubuntu"/>
                <a:cs typeface="Ubuntu"/>
              </a:rPr>
              <a:t>prawo, </a:t>
            </a:r>
            <a:r>
              <a:rPr sz="2400" dirty="0">
                <a:latin typeface="Ubuntu"/>
                <a:cs typeface="Ubuntu"/>
              </a:rPr>
              <a:t>a nie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obowiązek.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6172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Wiek emerytalny w</a:t>
            </a:r>
            <a:r>
              <a:rPr spc="-80" dirty="0">
                <a:latin typeface="Ubuntu" panose="020B0504030602030204" pitchFamily="34" charset="0"/>
              </a:rPr>
              <a:t> </a:t>
            </a:r>
            <a:r>
              <a:rPr spc="-15" dirty="0">
                <a:latin typeface="Ubuntu" panose="020B0504030602030204" pitchFamily="34" charset="0"/>
              </a:rPr>
              <a:t>Polsce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 descr="Rysunek. Mężczyzna z koalą na rękach, kobieta z piłką do nogi ubrana w koszulkę z flagą Wielkiej Brytanii, mężczyzna jedzący pizzę."/>
          <p:cNvSpPr/>
          <p:nvPr/>
        </p:nvSpPr>
        <p:spPr>
          <a:xfrm>
            <a:off x="5600700" y="2428644"/>
            <a:ext cx="3886252" cy="2559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81101" y="3241452"/>
            <a:ext cx="1600199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40"/>
              </a:lnSpc>
              <a:spcBef>
                <a:spcPts val="100"/>
              </a:spcBef>
            </a:pPr>
            <a:r>
              <a:rPr lang="pl-PL" sz="2400" b="1" spc="-15" dirty="0" smtClean="0">
                <a:solidFill>
                  <a:srgbClr val="A5C715"/>
                </a:solidFill>
                <a:latin typeface="Ubuntu"/>
                <a:cs typeface="Ubuntu"/>
              </a:rPr>
              <a:t>Australia</a:t>
            </a:r>
            <a:endParaRPr sz="2400" dirty="0">
              <a:latin typeface="Ubuntu"/>
              <a:cs typeface="Ubuntu"/>
            </a:endParaRPr>
          </a:p>
          <a:p>
            <a:pPr algn="ctr"/>
            <a:r>
              <a:rPr sz="2000" dirty="0">
                <a:latin typeface="Ubuntu"/>
                <a:cs typeface="Ubuntu"/>
              </a:rPr>
              <a:t>67</a:t>
            </a:r>
            <a:r>
              <a:rPr sz="2000" spc="-10" dirty="0">
                <a:latin typeface="Ubuntu"/>
                <a:cs typeface="Ubuntu"/>
              </a:rPr>
              <a:t> </a:t>
            </a:r>
            <a:r>
              <a:rPr sz="2000" dirty="0" err="1" smtClean="0">
                <a:latin typeface="Ubuntu"/>
                <a:cs typeface="Ubuntu"/>
              </a:rPr>
              <a:t>lat</a:t>
            </a:r>
            <a:endParaRPr lang="pl-PL" sz="2000" dirty="0" smtClean="0">
              <a:latin typeface="Ubuntu"/>
              <a:cs typeface="Ubuntu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88113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Wiek</a:t>
            </a:r>
            <a:r>
              <a:rPr spc="-95" dirty="0">
                <a:latin typeface="Ubuntu" panose="020B0504030602030204" pitchFamily="34" charset="0"/>
              </a:rPr>
              <a:t> </a:t>
            </a:r>
            <a:r>
              <a:rPr dirty="0" err="1">
                <a:latin typeface="Ubuntu" panose="020B0504030602030204" pitchFamily="34" charset="0"/>
              </a:rPr>
              <a:t>emerytalny</a:t>
            </a:r>
            <a:r>
              <a:rPr dirty="0">
                <a:latin typeface="Ubuntu" panose="020B0504030602030204" pitchFamily="34" charset="0"/>
              </a:rPr>
              <a:t> </a:t>
            </a:r>
            <a:r>
              <a:rPr dirty="0" err="1" smtClean="0">
                <a:latin typeface="Ubuntu" panose="020B0504030602030204" pitchFamily="34" charset="0"/>
              </a:rPr>
              <a:t>na</a:t>
            </a:r>
            <a:r>
              <a:rPr spc="-10" dirty="0" smtClean="0">
                <a:latin typeface="Ubuntu" panose="020B0504030602030204" pitchFamily="34" charset="0"/>
              </a:rPr>
              <a:t> </a:t>
            </a:r>
            <a:r>
              <a:rPr dirty="0" err="1" smtClean="0">
                <a:latin typeface="Ubuntu" panose="020B0504030602030204" pitchFamily="34" charset="0"/>
              </a:rPr>
              <a:t>świecie</a:t>
            </a:r>
            <a:r>
              <a:rPr lang="pl-PL" dirty="0"/>
              <a:t/>
            </a:r>
            <a:br>
              <a:rPr lang="pl-PL" dirty="0"/>
            </a:br>
            <a:r>
              <a:rPr lang="pl-PL" sz="2000" dirty="0">
                <a:solidFill>
                  <a:schemeClr val="tx1"/>
                </a:solidFill>
              </a:rPr>
              <a:t>Wiele krajów podwyższa obecnie wiek emerytalny. Proces ten jest zwykle rozciągnięty w czasie, tzn. wiek emerytalny rośnie w różnym tempie dla różnych roczników. W większości krajów wiek emerytalny kobiet i mężczyzn jest jednakowy. </a:t>
            </a:r>
            <a:endParaRPr dirty="0">
              <a:latin typeface="Ubuntu" panose="020B0504030602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15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4300" y="5137522"/>
            <a:ext cx="2590800" cy="1603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40"/>
              </a:lnSpc>
              <a:spcBef>
                <a:spcPts val="100"/>
              </a:spcBef>
            </a:pPr>
            <a:r>
              <a:rPr sz="2400" b="1" spc="-5" dirty="0">
                <a:solidFill>
                  <a:srgbClr val="A5C715"/>
                </a:solidFill>
                <a:latin typeface="Ubuntu"/>
                <a:cs typeface="Ubuntu"/>
              </a:rPr>
              <a:t>Wielka</a:t>
            </a:r>
            <a:r>
              <a:rPr sz="2400" b="1" spc="-65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Brytania</a:t>
            </a:r>
            <a:endParaRPr sz="2400" dirty="0">
              <a:latin typeface="Ubuntu"/>
              <a:cs typeface="Ubuntu"/>
            </a:endParaRPr>
          </a:p>
          <a:p>
            <a:pPr algn="ctr">
              <a:lnSpc>
                <a:spcPct val="100000"/>
              </a:lnSpc>
            </a:pPr>
            <a:r>
              <a:rPr lang="pl-PL" sz="2000" dirty="0">
                <a:latin typeface="Ubuntu"/>
                <a:cs typeface="Ubuntu"/>
              </a:rPr>
              <a:t>66 lat</a:t>
            </a:r>
          </a:p>
          <a:p>
            <a:pPr algn="ctr">
              <a:lnSpc>
                <a:spcPct val="100000"/>
              </a:lnSpc>
            </a:pPr>
            <a:r>
              <a:rPr lang="pl-PL" sz="2000" dirty="0">
                <a:latin typeface="Ubuntu"/>
                <a:cs typeface="Ubuntu"/>
              </a:rPr>
              <a:t>(dla osób urodzonych w 1960 r. i później – </a:t>
            </a:r>
            <a:r>
              <a:rPr lang="pl-PL" sz="2000" dirty="0" smtClean="0">
                <a:latin typeface="Ubuntu"/>
                <a:cs typeface="Ubuntu"/>
              </a:rPr>
              <a:t/>
            </a:r>
            <a:br>
              <a:rPr lang="pl-PL" sz="2000" dirty="0" smtClean="0">
                <a:latin typeface="Ubuntu"/>
                <a:cs typeface="Ubuntu"/>
              </a:rPr>
            </a:br>
            <a:r>
              <a:rPr lang="pl-PL" sz="2000" dirty="0" smtClean="0">
                <a:latin typeface="Ubuntu"/>
                <a:cs typeface="Ubuntu"/>
              </a:rPr>
              <a:t>67 </a:t>
            </a:r>
            <a:r>
              <a:rPr lang="pl-PL" sz="2000" dirty="0">
                <a:latin typeface="Ubuntu"/>
                <a:cs typeface="Ubuntu"/>
              </a:rPr>
              <a:t>lat</a:t>
            </a:r>
            <a:r>
              <a:rPr lang="pl-PL" sz="2000" dirty="0" smtClean="0">
                <a:latin typeface="Ubuntu"/>
                <a:cs typeface="Ubuntu"/>
              </a:rPr>
              <a:t>)</a:t>
            </a:r>
            <a:endParaRPr lang="pl-PL" sz="2000" dirty="0">
              <a:latin typeface="Ubuntu"/>
              <a:cs typeface="Ubunt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7102" y="5109033"/>
            <a:ext cx="2590800" cy="1603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algn="ctr">
              <a:lnSpc>
                <a:spcPts val="2840"/>
              </a:lnSpc>
              <a:spcBef>
                <a:spcPts val="100"/>
              </a:spcBef>
            </a:pPr>
            <a:r>
              <a:rPr lang="pl-PL" sz="2400" b="1" spc="-5" dirty="0" smtClean="0">
                <a:solidFill>
                  <a:srgbClr val="A5C715"/>
                </a:solidFill>
                <a:latin typeface="Ubuntu"/>
                <a:cs typeface="Ubuntu"/>
              </a:rPr>
              <a:t>Dania</a:t>
            </a:r>
            <a:endParaRPr sz="2400" dirty="0">
              <a:latin typeface="Ubuntu"/>
              <a:cs typeface="Ubuntu"/>
            </a:endParaRPr>
          </a:p>
          <a:p>
            <a:pPr marL="12700" algn="ctr">
              <a:lnSpc>
                <a:spcPts val="2360"/>
              </a:lnSpc>
            </a:pPr>
            <a:r>
              <a:rPr lang="pl-PL" sz="2000" dirty="0">
                <a:latin typeface="Ubuntu"/>
                <a:cs typeface="Ubuntu"/>
              </a:rPr>
              <a:t>67 lat</a:t>
            </a:r>
          </a:p>
          <a:p>
            <a:pPr marL="12700" algn="ctr">
              <a:lnSpc>
                <a:spcPts val="2360"/>
              </a:lnSpc>
            </a:pPr>
            <a:r>
              <a:rPr lang="pl-PL" sz="2000" dirty="0">
                <a:latin typeface="Ubuntu"/>
                <a:cs typeface="Ubuntu"/>
              </a:rPr>
              <a:t>(dla osób urodzonych w 1971 r. i później – 70 lat)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23900" y="5108153"/>
            <a:ext cx="2644596" cy="1603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40"/>
              </a:lnSpc>
              <a:spcBef>
                <a:spcPts val="100"/>
              </a:spcBef>
            </a:pP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Niemcy</a:t>
            </a:r>
            <a:endParaRPr sz="2400" dirty="0">
              <a:latin typeface="Ubuntu"/>
              <a:cs typeface="Ubuntu"/>
            </a:endParaRPr>
          </a:p>
          <a:p>
            <a:pPr algn="ctr">
              <a:lnSpc>
                <a:spcPts val="2360"/>
              </a:lnSpc>
            </a:pPr>
            <a:r>
              <a:rPr lang="pl-PL" sz="2000" dirty="0">
                <a:latin typeface="Ubuntu"/>
                <a:cs typeface="Ubuntu"/>
              </a:rPr>
              <a:t>66 lat  </a:t>
            </a:r>
          </a:p>
          <a:p>
            <a:pPr algn="ctr">
              <a:lnSpc>
                <a:spcPts val="2360"/>
              </a:lnSpc>
            </a:pPr>
            <a:r>
              <a:rPr lang="pl-PL" sz="2000" dirty="0">
                <a:latin typeface="Ubuntu"/>
                <a:cs typeface="Ubuntu"/>
              </a:rPr>
              <a:t>(dla osób urodzonych w  1964 r. i później – 67 lat)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  <p:sp>
        <p:nvSpPr>
          <p:cNvPr id="20" name="object 10"/>
          <p:cNvSpPr txBox="1"/>
          <p:nvPr/>
        </p:nvSpPr>
        <p:spPr>
          <a:xfrm>
            <a:off x="3390901" y="3241452"/>
            <a:ext cx="1600199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40"/>
              </a:lnSpc>
              <a:spcBef>
                <a:spcPts val="100"/>
              </a:spcBef>
            </a:pPr>
            <a:r>
              <a:rPr lang="pl-PL" sz="2400" b="1" spc="-15" dirty="0" smtClean="0">
                <a:solidFill>
                  <a:srgbClr val="A5C715"/>
                </a:solidFill>
                <a:latin typeface="Ubuntu"/>
                <a:cs typeface="Ubuntu"/>
              </a:rPr>
              <a:t>Włochy</a:t>
            </a:r>
            <a:endParaRPr sz="2400" dirty="0">
              <a:latin typeface="Ubuntu"/>
              <a:cs typeface="Ubuntu"/>
            </a:endParaRPr>
          </a:p>
          <a:p>
            <a:pPr algn="ctr"/>
            <a:r>
              <a:rPr sz="2000" dirty="0">
                <a:latin typeface="Ubuntu"/>
                <a:cs typeface="Ubuntu"/>
              </a:rPr>
              <a:t>67</a:t>
            </a:r>
            <a:r>
              <a:rPr sz="2000" spc="-10" dirty="0">
                <a:latin typeface="Ubuntu"/>
                <a:cs typeface="Ubuntu"/>
              </a:rPr>
              <a:t> </a:t>
            </a:r>
            <a:r>
              <a:rPr sz="2000" dirty="0" err="1" smtClean="0">
                <a:latin typeface="Ubuntu"/>
                <a:cs typeface="Ubuntu"/>
              </a:rPr>
              <a:t>lat</a:t>
            </a:r>
            <a:endParaRPr lang="pl-PL" sz="2000" dirty="0" smtClean="0">
              <a:latin typeface="Ubuntu"/>
              <a:cs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 descr="Rysunek. Zielony robot z wieloma rękami świeci latarką w oczy stojącemu przed nim chłopakowi."/>
          <p:cNvSpPr/>
          <p:nvPr/>
        </p:nvSpPr>
        <p:spPr>
          <a:xfrm>
            <a:off x="7886700" y="1113665"/>
            <a:ext cx="1744280" cy="166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005" y="23971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005" y="3921125"/>
            <a:ext cx="20359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8000" y="576000"/>
            <a:ext cx="8714023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Ubuntu" panose="020B0504030602030204" pitchFamily="34" charset="0"/>
              </a:rPr>
              <a:t>Możesz </a:t>
            </a:r>
            <a:r>
              <a:rPr spc="-5" dirty="0">
                <a:latin typeface="Ubuntu" panose="020B0504030602030204" pitchFamily="34" charset="0"/>
              </a:rPr>
              <a:t>sprawdzić</a:t>
            </a:r>
            <a:r>
              <a:rPr spc="-25" dirty="0">
                <a:latin typeface="Ubuntu" panose="020B0504030602030204" pitchFamily="34" charset="0"/>
              </a:rPr>
              <a:t> </a:t>
            </a:r>
            <a:r>
              <a:rPr spc="-20" dirty="0">
                <a:latin typeface="Ubuntu" panose="020B0504030602030204" pitchFamily="34" charset="0"/>
              </a:rPr>
              <a:t>prognozowaną  </a:t>
            </a:r>
            <a:r>
              <a:rPr spc="-10" dirty="0">
                <a:latin typeface="Ubuntu" panose="020B0504030602030204" pitchFamily="34" charset="0"/>
              </a:rPr>
              <a:t>wysokość swojej</a:t>
            </a:r>
            <a:r>
              <a:rPr dirty="0">
                <a:latin typeface="Ubuntu" panose="020B0504030602030204" pitchFamily="34" charset="0"/>
              </a:rPr>
              <a:t> </a:t>
            </a:r>
            <a:r>
              <a:rPr spc="15" dirty="0">
                <a:latin typeface="Ubuntu" panose="020B0504030602030204" pitchFamily="34" charset="0"/>
              </a:rPr>
              <a:t>emerytury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894" y="1963616"/>
            <a:ext cx="9750806" cy="339009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16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1188720" marR="1414780" indent="-635">
              <a:lnSpc>
                <a:spcPts val="0"/>
              </a:lnSpc>
              <a:spcBef>
                <a:spcPts val="615"/>
              </a:spcBef>
            </a:pPr>
            <a:r>
              <a:rPr sz="2400" dirty="0">
                <a:latin typeface="Ubuntu"/>
                <a:cs typeface="Ubuntu"/>
              </a:rPr>
              <a:t>za </a:t>
            </a:r>
            <a:r>
              <a:rPr sz="2400" dirty="0" err="1">
                <a:latin typeface="Ubuntu"/>
                <a:cs typeface="Ubuntu"/>
              </a:rPr>
              <a:t>pomocą</a:t>
            </a:r>
            <a:r>
              <a:rPr sz="2400" spc="-80" dirty="0">
                <a:latin typeface="Ubuntu"/>
                <a:cs typeface="Ubuntu"/>
              </a:rPr>
              <a:t> </a:t>
            </a:r>
            <a:r>
              <a:rPr sz="2400" b="1" spc="-5" dirty="0" err="1">
                <a:solidFill>
                  <a:srgbClr val="A5C715"/>
                </a:solidFill>
                <a:latin typeface="Ubuntu"/>
                <a:cs typeface="Ubuntu"/>
              </a:rPr>
              <a:t>kalkulatora</a:t>
            </a:r>
            <a:r>
              <a:rPr sz="2400" b="1" spc="-5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lang="pl-PL" sz="2400" b="1" spc="-5" dirty="0" smtClean="0">
                <a:solidFill>
                  <a:srgbClr val="A5C715"/>
                </a:solidFill>
                <a:latin typeface="Ubuntu"/>
                <a:cs typeface="Ubuntu"/>
              </a:rPr>
              <a:t>emerytalnego</a:t>
            </a:r>
            <a:r>
              <a:rPr lang="pl-PL" sz="2400" spc="-5" dirty="0" smtClean="0">
                <a:latin typeface="Ubuntu"/>
                <a:cs typeface="Ubuntu"/>
              </a:rPr>
              <a:t>:</a:t>
            </a:r>
          </a:p>
          <a:p>
            <a:pPr marL="1188720" marR="1414780" indent="-635">
              <a:lnSpc>
                <a:spcPct val="100000"/>
              </a:lnSpc>
              <a:spcBef>
                <a:spcPts val="615"/>
              </a:spcBef>
            </a:pPr>
            <a:r>
              <a:rPr lang="pl-PL" sz="2400" dirty="0">
                <a:latin typeface="Ubuntu"/>
                <a:cs typeface="Ubuntu"/>
              </a:rPr>
              <a:t>– </a:t>
            </a:r>
            <a:r>
              <a:rPr sz="2400" dirty="0" err="1" smtClean="0">
                <a:latin typeface="Ubuntu"/>
                <a:cs typeface="Ubuntu"/>
              </a:rPr>
              <a:t>na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Platformie</a:t>
            </a:r>
            <a:r>
              <a:rPr sz="2400" spc="-40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Usług</a:t>
            </a:r>
            <a:r>
              <a:rPr lang="pl-PL" sz="2400" dirty="0" smtClean="0">
                <a:latin typeface="Ubuntu"/>
                <a:cs typeface="Ubuntu"/>
              </a:rPr>
              <a:t> </a:t>
            </a:r>
            <a:r>
              <a:rPr sz="2400" spc="-10" dirty="0" err="1" smtClean="0">
                <a:latin typeface="Ubuntu"/>
                <a:cs typeface="Ubuntu"/>
              </a:rPr>
              <a:t>Elektronicznych</a:t>
            </a:r>
            <a:r>
              <a:rPr sz="2400" spc="-10" dirty="0" smtClean="0">
                <a:latin typeface="Ubuntu"/>
                <a:cs typeface="Ubuntu"/>
              </a:rPr>
              <a:t> </a:t>
            </a:r>
            <a:r>
              <a:rPr lang="pl-PL" sz="2400" spc="-10" dirty="0" smtClean="0">
                <a:latin typeface="Ubuntu"/>
                <a:cs typeface="Ubuntu"/>
              </a:rPr>
              <a:t>PUE/</a:t>
            </a:r>
            <a:r>
              <a:rPr lang="pl-PL" sz="2400" spc="-10" dirty="0" err="1" smtClean="0">
                <a:latin typeface="Ubuntu"/>
                <a:cs typeface="Ubuntu"/>
              </a:rPr>
              <a:t>eZUS</a:t>
            </a:r>
            <a:r>
              <a:rPr lang="pl-PL" sz="2400" spc="-10" dirty="0" smtClean="0">
                <a:latin typeface="Ubuntu"/>
                <a:cs typeface="Ubuntu"/>
              </a:rPr>
              <a:t>,</a:t>
            </a:r>
          </a:p>
          <a:p>
            <a:pPr marL="1188720">
              <a:lnSpc>
                <a:spcPct val="100000"/>
              </a:lnSpc>
            </a:pPr>
            <a:r>
              <a:rPr lang="pl-PL" sz="2400" dirty="0" smtClean="0">
                <a:latin typeface="Ubuntu"/>
                <a:cs typeface="Ubuntu"/>
              </a:rPr>
              <a:t>– </a:t>
            </a:r>
            <a:r>
              <a:rPr sz="2400" dirty="0" err="1" smtClean="0">
                <a:latin typeface="Ubuntu"/>
                <a:cs typeface="Ubuntu"/>
              </a:rPr>
              <a:t>na</a:t>
            </a:r>
            <a:r>
              <a:rPr lang="pl-PL" sz="2400" dirty="0" smtClean="0">
                <a:latin typeface="Ubuntu"/>
                <a:cs typeface="Ubuntu"/>
              </a:rPr>
              <a:t> www.zus.pl,</a:t>
            </a:r>
          </a:p>
          <a:p>
            <a:pPr marL="1188720">
              <a:lnSpc>
                <a:spcPct val="100000"/>
              </a:lnSpc>
            </a:pPr>
            <a:r>
              <a:rPr lang="pl-PL" sz="2400" dirty="0" smtClean="0">
                <a:latin typeface="Ubuntu"/>
                <a:cs typeface="Ubuntu"/>
              </a:rPr>
              <a:t>– w aplikacji </a:t>
            </a:r>
            <a:r>
              <a:rPr lang="pl-PL" sz="2400" dirty="0" err="1" smtClean="0">
                <a:latin typeface="Ubuntu"/>
                <a:cs typeface="Ubuntu"/>
              </a:rPr>
              <a:t>mZUS</a:t>
            </a:r>
            <a:r>
              <a:rPr lang="pl-PL" sz="2400" dirty="0" smtClean="0">
                <a:latin typeface="Ubuntu"/>
                <a:cs typeface="Ubuntu"/>
              </a:rPr>
              <a:t>,</a:t>
            </a:r>
            <a:endParaRPr sz="2400" dirty="0">
              <a:latin typeface="Ubuntu"/>
              <a:cs typeface="Ubuntu"/>
            </a:endParaRPr>
          </a:p>
          <a:p>
            <a:pPr marL="1188720">
              <a:lnSpc>
                <a:spcPct val="100000"/>
              </a:lnSpc>
              <a:spcBef>
                <a:spcPts val="570"/>
              </a:spcBef>
            </a:pPr>
            <a:r>
              <a:rPr sz="2400" dirty="0">
                <a:latin typeface="Ubuntu"/>
                <a:cs typeface="Ubuntu"/>
              </a:rPr>
              <a:t>u </a:t>
            </a:r>
            <a:r>
              <a:rPr sz="2400" b="1" spc="-5" dirty="0" err="1">
                <a:solidFill>
                  <a:srgbClr val="A5C715"/>
                </a:solidFill>
                <a:latin typeface="Ubuntu"/>
                <a:cs typeface="Ubuntu"/>
              </a:rPr>
              <a:t>doradcy</a:t>
            </a:r>
            <a:r>
              <a:rPr sz="2400" b="1" spc="-10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b="1" dirty="0" err="1" smtClean="0">
                <a:solidFill>
                  <a:srgbClr val="A5C715"/>
                </a:solidFill>
                <a:latin typeface="Ubuntu"/>
                <a:cs typeface="Ubuntu"/>
              </a:rPr>
              <a:t>emerytalnego</a:t>
            </a:r>
            <a:r>
              <a:rPr lang="pl-PL" sz="2400" dirty="0" smtClean="0">
                <a:latin typeface="Ubuntu"/>
                <a:cs typeface="Ubuntu"/>
              </a:rPr>
              <a:t>:</a:t>
            </a:r>
            <a:endParaRPr sz="2400" dirty="0">
              <a:latin typeface="Ubuntu"/>
              <a:cs typeface="Ubuntu"/>
            </a:endParaRPr>
          </a:p>
          <a:p>
            <a:pPr marL="1188720">
              <a:lnSpc>
                <a:spcPct val="100000"/>
              </a:lnSpc>
            </a:pPr>
            <a:r>
              <a:rPr lang="pl-PL" sz="2400" dirty="0">
                <a:latin typeface="Ubuntu"/>
                <a:cs typeface="Ubuntu"/>
              </a:rPr>
              <a:t>– </a:t>
            </a:r>
            <a:r>
              <a:rPr sz="2400" dirty="0" smtClean="0">
                <a:latin typeface="Ubuntu"/>
                <a:cs typeface="Ubuntu"/>
              </a:rPr>
              <a:t>w </a:t>
            </a:r>
            <a:r>
              <a:rPr sz="2400" spc="-15" dirty="0" err="1">
                <a:latin typeface="Ubuntu"/>
                <a:cs typeface="Ubuntu"/>
              </a:rPr>
              <a:t>placówce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spc="-10" dirty="0" smtClean="0">
                <a:latin typeface="Ubuntu"/>
                <a:cs typeface="Ubuntu"/>
              </a:rPr>
              <a:t>ZUS</a:t>
            </a:r>
            <a:r>
              <a:rPr lang="pl-PL" sz="2400" spc="-10" dirty="0" smtClean="0">
                <a:latin typeface="Ubuntu"/>
                <a:cs typeface="Ubuntu"/>
              </a:rPr>
              <a:t>,</a:t>
            </a:r>
          </a:p>
          <a:p>
            <a:pPr marL="1188720">
              <a:lnSpc>
                <a:spcPct val="100000"/>
              </a:lnSpc>
            </a:pPr>
            <a:r>
              <a:rPr lang="pl-PL" sz="2400" dirty="0" smtClean="0">
                <a:latin typeface="Ubuntu"/>
                <a:cs typeface="Ubuntu"/>
              </a:rPr>
              <a:t>– podczas e-wizyty,</a:t>
            </a:r>
          </a:p>
          <a:p>
            <a:pPr marL="1188720">
              <a:lnSpc>
                <a:spcPct val="100000"/>
              </a:lnSpc>
            </a:pPr>
            <a:r>
              <a:rPr lang="pl-PL" sz="2400" dirty="0" smtClean="0">
                <a:latin typeface="Ubuntu"/>
                <a:cs typeface="Ubuntu"/>
              </a:rPr>
              <a:t>– w czasie rozmowy z Centrum Kontaktu Klientów ZUS (CKK)</a:t>
            </a:r>
            <a:r>
              <a:rPr sz="2400" spc="-10" dirty="0" smtClean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9998" y="5629275"/>
            <a:ext cx="1134745" cy="144145"/>
          </a:xfrm>
          <a:custGeom>
            <a:avLst/>
            <a:gdLst/>
            <a:ahLst/>
            <a:cxnLst/>
            <a:rect l="l" t="t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7299" y="5873775"/>
            <a:ext cx="73336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Jeśli obliczysz </a:t>
            </a:r>
            <a:r>
              <a:rPr sz="2400" b="1" spc="-10" dirty="0">
                <a:solidFill>
                  <a:srgbClr val="A5C715"/>
                </a:solidFill>
                <a:latin typeface="Ubuntu"/>
                <a:cs typeface="Ubuntu"/>
              </a:rPr>
              <a:t>kwotę </a:t>
            </a:r>
            <a:r>
              <a:rPr sz="2400" b="1" spc="-15" dirty="0">
                <a:solidFill>
                  <a:srgbClr val="A5C715"/>
                </a:solidFill>
                <a:latin typeface="Ubuntu"/>
                <a:cs typeface="Ubuntu"/>
              </a:rPr>
              <a:t>prognozowanej </a:t>
            </a: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emerytury,  </a:t>
            </a:r>
            <a:r>
              <a:rPr sz="2400" b="1" spc="-5" dirty="0">
                <a:solidFill>
                  <a:srgbClr val="A5C715"/>
                </a:solidFill>
                <a:latin typeface="Ubuntu"/>
                <a:cs typeface="Ubuntu"/>
              </a:rPr>
              <a:t>będziesz </a:t>
            </a: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mógł wybrać najkorzystniejszy </a:t>
            </a:r>
            <a:r>
              <a:rPr sz="2400" b="1" spc="10" dirty="0">
                <a:solidFill>
                  <a:srgbClr val="A5C715"/>
                </a:solidFill>
                <a:latin typeface="Ubuntu"/>
                <a:cs typeface="Ubuntu"/>
              </a:rPr>
              <a:t>dla</a:t>
            </a:r>
            <a:r>
              <a:rPr sz="2400" b="1" spc="-50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Ciebie  moment </a:t>
            </a:r>
            <a:r>
              <a:rPr sz="2400" b="1" spc="-20" dirty="0">
                <a:solidFill>
                  <a:srgbClr val="A5C715"/>
                </a:solidFill>
                <a:latin typeface="Ubuntu"/>
                <a:cs typeface="Ubuntu"/>
              </a:rPr>
              <a:t>zakończenia </a:t>
            </a: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aktywności</a:t>
            </a:r>
            <a:r>
              <a:rPr sz="2400" b="1" spc="25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b="1" spc="-20" dirty="0">
                <a:solidFill>
                  <a:srgbClr val="A5C715"/>
                </a:solidFill>
                <a:latin typeface="Ubuntu"/>
                <a:cs typeface="Ubuntu"/>
              </a:rPr>
              <a:t>zawodowej.</a:t>
            </a:r>
            <a:endParaRPr sz="2400" dirty="0">
              <a:latin typeface="Ubuntu"/>
              <a:cs typeface="Ubuntu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0" name="object 10" descr="Rysunek. Osoby korzystające z ubezpieczeń: emerytalnego – starszy mężczyzna i starsza kobieta, rentowych – mężczyzna na wózku inwalidzkim, wypadkowego – mężczyzna z ręką w gipsie i chorobowego – młoda kobieta z dzieckiem na ręku."/>
          <p:cNvSpPr/>
          <p:nvPr/>
        </p:nvSpPr>
        <p:spPr>
          <a:xfrm>
            <a:off x="5553803" y="2053069"/>
            <a:ext cx="4364045" cy="4878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8000" y="648000"/>
            <a:ext cx="776922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Ubuntu" panose="020B0504030602030204" pitchFamily="34" charset="0"/>
              </a:rPr>
              <a:t>System ubezpieczeń</a:t>
            </a:r>
            <a:r>
              <a:rPr spc="10" dirty="0">
                <a:latin typeface="Ubuntu" panose="020B0504030602030204" pitchFamily="34" charset="0"/>
              </a:rPr>
              <a:t> </a:t>
            </a:r>
            <a:r>
              <a:rPr spc="-10" dirty="0">
                <a:latin typeface="Ubuntu" panose="020B0504030602030204" pitchFamily="34" charset="0"/>
              </a:rPr>
              <a:t>społecznych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34041" y="2252395"/>
            <a:ext cx="1665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buntu"/>
                <a:cs typeface="Ubuntu"/>
              </a:rPr>
              <a:t>ubezpiec</a:t>
            </a:r>
            <a:r>
              <a:rPr sz="2000" spc="-40" dirty="0">
                <a:latin typeface="Ubuntu"/>
                <a:cs typeface="Ubuntu"/>
              </a:rPr>
              <a:t>z</a:t>
            </a:r>
            <a:r>
              <a:rPr sz="2000" dirty="0">
                <a:latin typeface="Ubuntu"/>
                <a:cs typeface="Ubuntu"/>
              </a:rPr>
              <a:t>enie  emerytalne</a:t>
            </a:r>
          </a:p>
        </p:txBody>
      </p:sp>
      <p:sp>
        <p:nvSpPr>
          <p:cNvPr id="14" name="object 14"/>
          <p:cNvSpPr/>
          <p:nvPr/>
        </p:nvSpPr>
        <p:spPr>
          <a:xfrm>
            <a:off x="3020616" y="2598088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ln w="93154">
            <a:solidFill>
              <a:srgbClr val="A5C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5804" y="2480943"/>
            <a:ext cx="321945" cy="23431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34041" y="3522059"/>
            <a:ext cx="16560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buntu"/>
                <a:cs typeface="Ubuntu"/>
              </a:rPr>
              <a:t>ubezpiec</a:t>
            </a:r>
            <a:r>
              <a:rPr sz="2000" spc="-40" dirty="0">
                <a:latin typeface="Ubuntu"/>
                <a:cs typeface="Ubuntu"/>
              </a:rPr>
              <a:t>z</a:t>
            </a:r>
            <a:r>
              <a:rPr sz="2000" dirty="0">
                <a:latin typeface="Ubuntu"/>
                <a:cs typeface="Ubuntu"/>
              </a:rPr>
              <a:t>enia  </a:t>
            </a:r>
            <a:r>
              <a:rPr sz="2000" spc="-10" dirty="0">
                <a:latin typeface="Ubuntu"/>
                <a:cs typeface="Ubuntu"/>
              </a:rPr>
              <a:t>rentowe</a:t>
            </a:r>
            <a:endParaRPr sz="2000">
              <a:latin typeface="Ubuntu"/>
              <a:cs typeface="Ubuntu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20616" y="3867751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ln w="93154">
            <a:solidFill>
              <a:srgbClr val="A5C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5804" y="3750607"/>
            <a:ext cx="321945" cy="23431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34041" y="5893716"/>
            <a:ext cx="1665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buntu"/>
                <a:cs typeface="Ubuntu"/>
              </a:rPr>
              <a:t>ubezpiec</a:t>
            </a:r>
            <a:r>
              <a:rPr sz="2000" spc="-40" dirty="0">
                <a:latin typeface="Ubuntu"/>
                <a:cs typeface="Ubuntu"/>
              </a:rPr>
              <a:t>z</a:t>
            </a:r>
            <a:r>
              <a:rPr sz="2000" dirty="0">
                <a:latin typeface="Ubuntu"/>
                <a:cs typeface="Ubuntu"/>
              </a:rPr>
              <a:t>enie  </a:t>
            </a:r>
            <a:r>
              <a:rPr sz="2000" spc="-5" dirty="0">
                <a:latin typeface="Ubuntu"/>
                <a:cs typeface="Ubuntu"/>
              </a:rPr>
              <a:t>chorobowe</a:t>
            </a:r>
            <a:endParaRPr sz="2000">
              <a:latin typeface="Ubuntu"/>
              <a:cs typeface="Ubuntu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20616" y="6239409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ln w="93154">
            <a:solidFill>
              <a:srgbClr val="A5C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25804" y="6122264"/>
            <a:ext cx="321945" cy="23431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34041" y="4791722"/>
            <a:ext cx="1665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buntu"/>
                <a:cs typeface="Ubuntu"/>
              </a:rPr>
              <a:t>ubezpiec</a:t>
            </a:r>
            <a:r>
              <a:rPr sz="2000" spc="-40" dirty="0">
                <a:latin typeface="Ubuntu"/>
                <a:cs typeface="Ubuntu"/>
              </a:rPr>
              <a:t>z</a:t>
            </a:r>
            <a:r>
              <a:rPr sz="2000" dirty="0">
                <a:latin typeface="Ubuntu"/>
                <a:cs typeface="Ubuntu"/>
              </a:rPr>
              <a:t>enie  </a:t>
            </a:r>
            <a:r>
              <a:rPr sz="2000" spc="-10" dirty="0">
                <a:latin typeface="Ubuntu"/>
                <a:cs typeface="Ubuntu"/>
              </a:rPr>
              <a:t>wypadkowe</a:t>
            </a:r>
            <a:endParaRPr sz="2000">
              <a:latin typeface="Ubuntu"/>
              <a:cs typeface="Ubuntu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20616" y="5137415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ln w="93154">
            <a:solidFill>
              <a:srgbClr val="A5C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25804" y="5020270"/>
            <a:ext cx="321945" cy="23431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/>
          <p:cNvSpPr txBox="1"/>
          <p:nvPr/>
        </p:nvSpPr>
        <p:spPr>
          <a:xfrm>
            <a:off x="887299" y="2420065"/>
            <a:ext cx="17265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err="1" smtClean="0">
                <a:latin typeface="Ubuntu"/>
                <a:cs typeface="Ubuntu"/>
              </a:rPr>
              <a:t>staroś</a:t>
            </a:r>
            <a:r>
              <a:rPr lang="pl-PL" sz="2000" dirty="0" smtClean="0">
                <a:latin typeface="Ubuntu"/>
                <a:cs typeface="Ubuntu"/>
              </a:rPr>
              <a:t>ć</a:t>
            </a:r>
            <a:endParaRPr sz="2000" dirty="0">
              <a:latin typeface="Ubuntu"/>
              <a:cs typeface="Ubuntu"/>
            </a:endParaRPr>
          </a:p>
        </p:txBody>
      </p:sp>
      <p:sp>
        <p:nvSpPr>
          <p:cNvPr id="34" name="object 14"/>
          <p:cNvSpPr txBox="1"/>
          <p:nvPr/>
        </p:nvSpPr>
        <p:spPr>
          <a:xfrm>
            <a:off x="887299" y="3540125"/>
            <a:ext cx="14522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 err="1" smtClean="0">
                <a:latin typeface="Ubuntu"/>
                <a:cs typeface="Ubuntu"/>
              </a:rPr>
              <a:t>nie</a:t>
            </a:r>
            <a:r>
              <a:rPr sz="2000" spc="-40" dirty="0" err="1" smtClean="0">
                <a:latin typeface="Ubuntu"/>
                <a:cs typeface="Ubuntu"/>
              </a:rPr>
              <a:t>z</a:t>
            </a:r>
            <a:r>
              <a:rPr sz="2000" dirty="0" err="1" smtClean="0">
                <a:latin typeface="Ubuntu"/>
                <a:cs typeface="Ubuntu"/>
              </a:rPr>
              <a:t>dolnoś</a:t>
            </a:r>
            <a:r>
              <a:rPr lang="pl-PL" sz="2000" dirty="0" smtClean="0">
                <a:latin typeface="Ubuntu"/>
                <a:cs typeface="Ubuntu"/>
              </a:rPr>
              <a:t>ć</a:t>
            </a:r>
            <a:r>
              <a:rPr sz="2000" dirty="0" smtClean="0">
                <a:latin typeface="Ubuntu"/>
                <a:cs typeface="Ubuntu"/>
              </a:rPr>
              <a:t>  </a:t>
            </a:r>
            <a:r>
              <a:rPr sz="2000" dirty="0">
                <a:latin typeface="Ubuntu"/>
                <a:cs typeface="Ubuntu"/>
              </a:rPr>
              <a:t>do</a:t>
            </a:r>
            <a:r>
              <a:rPr sz="2000" spc="-10" dirty="0">
                <a:latin typeface="Ubuntu"/>
                <a:cs typeface="Ubuntu"/>
              </a:rPr>
              <a:t> </a:t>
            </a:r>
            <a:r>
              <a:rPr sz="2000" dirty="0">
                <a:latin typeface="Ubuntu"/>
                <a:cs typeface="Ubuntu"/>
              </a:rPr>
              <a:t>pracy</a:t>
            </a:r>
          </a:p>
        </p:txBody>
      </p:sp>
      <p:sp>
        <p:nvSpPr>
          <p:cNvPr id="35" name="object 18"/>
          <p:cNvSpPr txBox="1"/>
          <p:nvPr/>
        </p:nvSpPr>
        <p:spPr>
          <a:xfrm>
            <a:off x="887299" y="5893716"/>
            <a:ext cx="1891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Ubuntu"/>
                <a:cs typeface="Ubuntu"/>
              </a:rPr>
              <a:t>macierzyństwo</a:t>
            </a:r>
            <a:endParaRPr sz="2000" dirty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</a:pPr>
            <a:r>
              <a:rPr sz="2000" dirty="0" err="1">
                <a:latin typeface="Ubuntu"/>
                <a:cs typeface="Ubuntu"/>
              </a:rPr>
              <a:t>i</a:t>
            </a:r>
            <a:r>
              <a:rPr sz="2000" dirty="0">
                <a:latin typeface="Ubuntu"/>
                <a:cs typeface="Ubuntu"/>
              </a:rPr>
              <a:t> </a:t>
            </a:r>
            <a:r>
              <a:rPr sz="2000" spc="-5" dirty="0" err="1" smtClean="0">
                <a:latin typeface="Ubuntu"/>
                <a:cs typeface="Ubuntu"/>
              </a:rPr>
              <a:t>chorob</a:t>
            </a:r>
            <a:r>
              <a:rPr lang="pl-PL" sz="2000" spc="-5" dirty="0" smtClean="0">
                <a:latin typeface="Ubuntu"/>
                <a:cs typeface="Ubuntu"/>
              </a:rPr>
              <a:t>a</a:t>
            </a:r>
            <a:endParaRPr sz="2000" dirty="0">
              <a:latin typeface="Ubuntu"/>
              <a:cs typeface="Ubuntu"/>
            </a:endParaRPr>
          </a:p>
        </p:txBody>
      </p:sp>
      <p:sp>
        <p:nvSpPr>
          <p:cNvPr id="36" name="object 22"/>
          <p:cNvSpPr txBox="1"/>
          <p:nvPr/>
        </p:nvSpPr>
        <p:spPr>
          <a:xfrm>
            <a:off x="887299" y="4791722"/>
            <a:ext cx="18732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000" spc="5" dirty="0" smtClean="0">
                <a:latin typeface="Ubuntu"/>
                <a:cs typeface="Ubuntu"/>
              </a:rPr>
              <a:t>w</a:t>
            </a:r>
            <a:r>
              <a:rPr sz="2000" spc="5" dirty="0" err="1" smtClean="0">
                <a:latin typeface="Ubuntu"/>
                <a:cs typeface="Ubuntu"/>
              </a:rPr>
              <a:t>ypad</a:t>
            </a:r>
            <a:r>
              <a:rPr lang="pl-PL" sz="2000" spc="5" dirty="0" smtClean="0">
                <a:latin typeface="Ubuntu"/>
                <a:cs typeface="Ubuntu"/>
              </a:rPr>
              <a:t>e</a:t>
            </a:r>
            <a:r>
              <a:rPr sz="2000" spc="5" dirty="0" smtClean="0">
                <a:latin typeface="Ubuntu"/>
                <a:cs typeface="Ubuntu"/>
              </a:rPr>
              <a:t>k</a:t>
            </a:r>
            <a:r>
              <a:rPr lang="pl-PL" sz="2000" spc="5" dirty="0" smtClean="0">
                <a:latin typeface="Ubuntu"/>
                <a:cs typeface="Ubuntu"/>
              </a:rPr>
              <a:t/>
            </a:r>
            <a:br>
              <a:rPr lang="pl-PL" sz="2000" spc="5" dirty="0" smtClean="0">
                <a:latin typeface="Ubuntu"/>
                <a:cs typeface="Ubuntu"/>
              </a:rPr>
            </a:br>
            <a:r>
              <a:rPr sz="2000" dirty="0" err="1" smtClean="0">
                <a:latin typeface="Ubuntu"/>
                <a:cs typeface="Ubuntu"/>
              </a:rPr>
              <a:t>przy</a:t>
            </a:r>
            <a:r>
              <a:rPr sz="2000" spc="-10" dirty="0" smtClean="0">
                <a:latin typeface="Ubuntu"/>
                <a:cs typeface="Ubuntu"/>
              </a:rPr>
              <a:t> </a:t>
            </a:r>
            <a:r>
              <a:rPr sz="2000" dirty="0">
                <a:latin typeface="Ubuntu"/>
                <a:cs typeface="Ubuntu"/>
              </a:rPr>
              <a:t>pracy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 descr="Rysunek. Trumna na katafalku, obok stoją kobieta i dziewczynka ubrane na czarno."/>
          <p:cNvSpPr/>
          <p:nvPr/>
        </p:nvSpPr>
        <p:spPr>
          <a:xfrm>
            <a:off x="6846958" y="4283809"/>
            <a:ext cx="2921663" cy="2017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Rysunek. Nauczycielka w otoczeniu grupki uczniów."/>
          <p:cNvSpPr/>
          <p:nvPr/>
        </p:nvSpPr>
        <p:spPr>
          <a:xfrm>
            <a:off x="4005904" y="4028380"/>
            <a:ext cx="2574502" cy="2257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Rysunek. Urzędniczka podaje formularz kobiecie w chustce na głowie."/>
          <p:cNvSpPr/>
          <p:nvPr/>
        </p:nvSpPr>
        <p:spPr>
          <a:xfrm>
            <a:off x="942519" y="4291282"/>
            <a:ext cx="2654527" cy="1790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8000" y="648000"/>
            <a:ext cx="8919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Ubuntu" panose="020B0504030602030204" pitchFamily="34" charset="0"/>
              </a:rPr>
              <a:t>Świadczenia </a:t>
            </a:r>
            <a:r>
              <a:rPr dirty="0">
                <a:latin typeface="Ubuntu" panose="020B0504030602030204" pitchFamily="34" charset="0"/>
              </a:rPr>
              <a:t>z </a:t>
            </a:r>
            <a:r>
              <a:rPr spc="-10" dirty="0">
                <a:latin typeface="Ubuntu" panose="020B0504030602030204" pitchFamily="34" charset="0"/>
              </a:rPr>
              <a:t>ubezpieczeń</a:t>
            </a:r>
            <a:r>
              <a:rPr dirty="0">
                <a:latin typeface="Ubuntu" panose="020B0504030602030204" pitchFamily="34" charset="0"/>
              </a:rPr>
              <a:t> </a:t>
            </a:r>
            <a:r>
              <a:rPr spc="-5" dirty="0">
                <a:latin typeface="Ubuntu" panose="020B0504030602030204" pitchFamily="34" charset="0"/>
              </a:rPr>
              <a:t>rentowych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9576" y="2439220"/>
            <a:ext cx="188848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renta</a:t>
            </a:r>
            <a:r>
              <a:rPr sz="2400" spc="-50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z</a:t>
            </a:r>
            <a:r>
              <a:rPr sz="2400" spc="-50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tytułu  </a:t>
            </a:r>
            <a:r>
              <a:rPr sz="2400" spc="-5" dirty="0">
                <a:solidFill>
                  <a:srgbClr val="A5C715"/>
                </a:solidFill>
                <a:latin typeface="Ubuntu"/>
                <a:cs typeface="Ubuntu"/>
              </a:rPr>
              <a:t>niezdolności  </a:t>
            </a: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do</a:t>
            </a:r>
            <a:r>
              <a:rPr sz="2400" spc="-20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spc="5" dirty="0">
                <a:solidFill>
                  <a:srgbClr val="A5C715"/>
                </a:solidFill>
                <a:latin typeface="Ubuntu"/>
                <a:cs typeface="Ubuntu"/>
              </a:rPr>
              <a:t>pracy</a:t>
            </a:r>
            <a:endParaRPr sz="2400" dirty="0">
              <a:solidFill>
                <a:srgbClr val="A5C715"/>
              </a:solidFill>
              <a:latin typeface="Ubuntu"/>
              <a:cs typeface="Ubunt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3911" y="2439220"/>
            <a:ext cx="17233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rehabilitacja  lecznicza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39385" y="2439220"/>
            <a:ext cx="1232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050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renta  rodzinna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58317" y="2439220"/>
            <a:ext cx="17360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86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zasiłek  pogr</a:t>
            </a:r>
            <a:r>
              <a:rPr sz="2400" spc="-50" dirty="0">
                <a:solidFill>
                  <a:srgbClr val="A5C715"/>
                </a:solidFill>
                <a:latin typeface="Ubuntu"/>
                <a:cs typeface="Ubuntu"/>
              </a:rPr>
              <a:t>z</a:t>
            </a: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eb</a:t>
            </a:r>
            <a:r>
              <a:rPr sz="2400" spc="-35" dirty="0">
                <a:solidFill>
                  <a:srgbClr val="A5C715"/>
                </a:solidFill>
                <a:latin typeface="Ubuntu"/>
                <a:cs typeface="Ubuntu"/>
              </a:rPr>
              <a:t>o</a:t>
            </a:r>
            <a:r>
              <a:rPr sz="2400" spc="40" dirty="0">
                <a:solidFill>
                  <a:srgbClr val="A5C715"/>
                </a:solidFill>
                <a:latin typeface="Ubuntu"/>
                <a:cs typeface="Ubuntu"/>
              </a:rPr>
              <a:t>w</a:t>
            </a:r>
            <a:r>
              <a:rPr sz="2400" dirty="0">
                <a:solidFill>
                  <a:srgbClr val="A5C715"/>
                </a:solidFill>
                <a:latin typeface="Ubuntu"/>
                <a:cs typeface="Ubuntu"/>
              </a:rPr>
              <a:t>y</a:t>
            </a:r>
          </a:p>
        </p:txBody>
      </p:sp>
      <p:sp>
        <p:nvSpPr>
          <p:cNvPr id="22" name="object 23"/>
          <p:cNvSpPr/>
          <p:nvPr/>
        </p:nvSpPr>
        <p:spPr>
          <a:xfrm>
            <a:off x="1663307" y="2092325"/>
            <a:ext cx="203593" cy="23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1707" y="2125281"/>
            <a:ext cx="203593" cy="23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6235307" y="2136774"/>
            <a:ext cx="203593" cy="23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/>
          <p:cNvSpPr/>
          <p:nvPr/>
        </p:nvSpPr>
        <p:spPr>
          <a:xfrm>
            <a:off x="8524564" y="2136774"/>
            <a:ext cx="203593" cy="23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7298" y="1952563"/>
            <a:ext cx="11442876" cy="4675639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4759325">
              <a:spcBef>
                <a:spcPts val="100"/>
              </a:spcBef>
            </a:pPr>
            <a:r>
              <a:rPr sz="2400" spc="-20" dirty="0">
                <a:latin typeface="Ubuntu"/>
                <a:cs typeface="Ubuntu"/>
              </a:rPr>
              <a:t>Możesz </a:t>
            </a:r>
            <a:r>
              <a:rPr sz="2400" dirty="0">
                <a:latin typeface="Ubuntu"/>
                <a:cs typeface="Ubuntu"/>
              </a:rPr>
              <a:t>ją otrzymać,</a:t>
            </a:r>
            <a:r>
              <a:rPr sz="2400" spc="-40" dirty="0">
                <a:latin typeface="Ubuntu"/>
                <a:cs typeface="Ubuntu"/>
              </a:rPr>
              <a:t> </a:t>
            </a:r>
            <a:r>
              <a:rPr lang="pl-PL" sz="2400" spc="-40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jeśli</a:t>
            </a:r>
            <a:r>
              <a:rPr lang="pl-PL" sz="2400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dostaniesz</a:t>
            </a:r>
            <a:r>
              <a:rPr lang="pl-PL" sz="2400" dirty="0" smtClean="0">
                <a:latin typeface="Ubuntu"/>
                <a:cs typeface="Ubuntu"/>
              </a:rPr>
              <a:t/>
            </a:r>
            <a:br>
              <a:rPr lang="pl-PL" sz="2400" dirty="0" smtClean="0">
                <a:latin typeface="Ubuntu"/>
                <a:cs typeface="Ubuntu"/>
              </a:rPr>
            </a:br>
            <a:r>
              <a:rPr sz="2400" b="1" spc="-10" dirty="0" err="1" smtClean="0">
                <a:solidFill>
                  <a:srgbClr val="A5C715"/>
                </a:solidFill>
                <a:latin typeface="Ubuntu"/>
                <a:cs typeface="Ubuntu"/>
              </a:rPr>
              <a:t>orzeczenie</a:t>
            </a:r>
            <a:r>
              <a:rPr lang="pl-PL" sz="2400" b="1" spc="-10" dirty="0" smtClean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b="1" dirty="0" smtClean="0">
                <a:solidFill>
                  <a:srgbClr val="A5C715"/>
                </a:solidFill>
                <a:latin typeface="Ubuntu" panose="020B0504030602030204" pitchFamily="34" charset="0"/>
                <a:cs typeface="Ubuntu"/>
              </a:rPr>
              <a:t>o </a:t>
            </a:r>
            <a:r>
              <a:rPr sz="2400" b="1" spc="-5" dirty="0" err="1" smtClean="0">
                <a:solidFill>
                  <a:srgbClr val="A5C715"/>
                </a:solidFill>
                <a:latin typeface="Ubuntu" panose="020B0504030602030204" pitchFamily="34" charset="0"/>
                <a:cs typeface="Ubuntu"/>
              </a:rPr>
              <a:t>niezdolności</a:t>
            </a:r>
            <a:r>
              <a:rPr sz="2400" b="1" spc="-5" dirty="0" smtClean="0">
                <a:solidFill>
                  <a:srgbClr val="A5C715"/>
                </a:solidFill>
                <a:latin typeface="Ubuntu" panose="020B0504030602030204" pitchFamily="34" charset="0"/>
                <a:cs typeface="Ubuntu"/>
              </a:rPr>
              <a:t> </a:t>
            </a:r>
            <a:r>
              <a:rPr sz="2400" b="1" dirty="0" smtClean="0">
                <a:solidFill>
                  <a:srgbClr val="A5C715"/>
                </a:solidFill>
                <a:latin typeface="Ubuntu" panose="020B0504030602030204" pitchFamily="34" charset="0"/>
                <a:cs typeface="Ubuntu"/>
              </a:rPr>
              <a:t>do </a:t>
            </a:r>
            <a:r>
              <a:rPr sz="2400" b="1" spc="-5" dirty="0" err="1" smtClean="0">
                <a:solidFill>
                  <a:srgbClr val="A5C715"/>
                </a:solidFill>
                <a:latin typeface="Ubuntu" panose="020B0504030602030204" pitchFamily="34" charset="0"/>
                <a:cs typeface="Ubuntu"/>
              </a:rPr>
              <a:t>pracy</a:t>
            </a:r>
            <a:r>
              <a:rPr lang="pl-PL" sz="2400" b="1" spc="-5" dirty="0" smtClean="0">
                <a:solidFill>
                  <a:srgbClr val="A5C715"/>
                </a:solidFill>
                <a:latin typeface="Ubuntu" panose="020B0504030602030204" pitchFamily="34" charset="0"/>
                <a:cs typeface="Ubuntu"/>
              </a:rPr>
              <a:t> </a:t>
            </a:r>
            <a:br>
              <a:rPr lang="pl-PL" sz="2400" b="1" spc="-5" dirty="0" smtClean="0">
                <a:solidFill>
                  <a:srgbClr val="A5C715"/>
                </a:solidFill>
                <a:latin typeface="Ubuntu" panose="020B0504030602030204" pitchFamily="34" charset="0"/>
                <a:cs typeface="Ubuntu"/>
              </a:rPr>
            </a:br>
            <a:r>
              <a:rPr lang="pl-PL" sz="2400" dirty="0" smtClean="0">
                <a:latin typeface="Ubuntu" panose="020B0504030602030204" pitchFamily="34" charset="0"/>
              </a:rPr>
              <a:t>od lekarza orzecznika ZUS</a:t>
            </a:r>
            <a:r>
              <a:rPr sz="2400" spc="-5" dirty="0" smtClean="0">
                <a:latin typeface="Ubuntu" panose="020B0504030602030204" pitchFamily="34" charset="0"/>
                <a:cs typeface="Ubuntu"/>
              </a:rPr>
              <a:t>.</a:t>
            </a:r>
            <a:endParaRPr sz="2400" dirty="0" smtClean="0">
              <a:latin typeface="Ubuntu" panose="020B0504030602030204" pitchFamily="34" charset="0"/>
              <a:cs typeface="Ubuntu"/>
            </a:endParaRPr>
          </a:p>
          <a:p>
            <a:pPr marL="12700" marR="4086860"/>
            <a:r>
              <a:rPr sz="2400" dirty="0" err="1" smtClean="0">
                <a:latin typeface="Ubuntu"/>
                <a:cs typeface="Ubuntu"/>
              </a:rPr>
              <a:t>Przyznanie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renty </a:t>
            </a:r>
            <a:r>
              <a:rPr sz="2400" dirty="0" err="1">
                <a:latin typeface="Ubuntu"/>
                <a:cs typeface="Ubuntu"/>
              </a:rPr>
              <a:t>zależy</a:t>
            </a:r>
            <a:r>
              <a:rPr sz="2400" spc="-100" dirty="0">
                <a:latin typeface="Ubuntu"/>
                <a:cs typeface="Ubuntu"/>
              </a:rPr>
              <a:t> </a:t>
            </a:r>
            <a:r>
              <a:rPr sz="2400" spc="-10" dirty="0" err="1" smtClean="0">
                <a:latin typeface="Ubuntu"/>
                <a:cs typeface="Ubuntu"/>
              </a:rPr>
              <a:t>także</a:t>
            </a:r>
            <a:r>
              <a:rPr lang="pl-PL" sz="2400" spc="-10" dirty="0" smtClean="0">
                <a:latin typeface="Ubuntu"/>
                <a:cs typeface="Ubuntu"/>
              </a:rPr>
              <a:t/>
            </a:r>
            <a:br>
              <a:rPr lang="pl-PL" sz="2400" spc="-10" dirty="0" smtClean="0"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od </a:t>
            </a:r>
            <a:r>
              <a:rPr sz="2400" spc="-5" dirty="0">
                <a:latin typeface="Ubuntu"/>
                <a:cs typeface="Ubuntu"/>
              </a:rPr>
              <a:t>tego,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czy:</a:t>
            </a:r>
          </a:p>
          <a:p>
            <a:pPr marL="360000" marR="4714240" indent="-635">
              <a:spcBef>
                <a:spcPts val="600"/>
              </a:spcBef>
            </a:pPr>
            <a:r>
              <a:rPr sz="2400" dirty="0">
                <a:latin typeface="Ubuntu"/>
                <a:cs typeface="Ubuntu"/>
              </a:rPr>
              <a:t>stałeś się </a:t>
            </a:r>
            <a:r>
              <a:rPr sz="2400" spc="-15" dirty="0">
                <a:latin typeface="Ubuntu"/>
                <a:cs typeface="Ubuntu"/>
              </a:rPr>
              <a:t>niezdolny</a:t>
            </a:r>
            <a:r>
              <a:rPr sz="2400" spc="-6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do </a:t>
            </a:r>
            <a:r>
              <a:rPr sz="2400" spc="5" dirty="0" err="1" smtClean="0">
                <a:latin typeface="Ubuntu"/>
                <a:cs typeface="Ubuntu"/>
              </a:rPr>
              <a:t>pracy</a:t>
            </a:r>
            <a:r>
              <a:rPr sz="2400" spc="5" dirty="0" smtClean="0">
                <a:latin typeface="Ubuntu"/>
                <a:cs typeface="Ubuntu"/>
              </a:rPr>
              <a:t> </a:t>
            </a:r>
            <a:r>
              <a:rPr lang="pl-PL" sz="2400" spc="5" dirty="0" smtClean="0">
                <a:latin typeface="Ubuntu"/>
                <a:cs typeface="Ubuntu"/>
              </a:rPr>
              <a:t/>
            </a:r>
            <a:br>
              <a:rPr lang="pl-PL" sz="2400" spc="5" dirty="0" smtClean="0"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w </a:t>
            </a:r>
            <a:r>
              <a:rPr sz="2400" spc="-10" dirty="0" err="1">
                <a:latin typeface="Ubuntu"/>
                <a:cs typeface="Ubuntu"/>
              </a:rPr>
              <a:t>trakcie</a:t>
            </a:r>
            <a:r>
              <a:rPr sz="2400" spc="-95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okresu</a:t>
            </a:r>
            <a:r>
              <a:rPr lang="pl-PL" sz="2400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wymienionego</a:t>
            </a:r>
            <a:r>
              <a:rPr lang="pl-PL" sz="2400" dirty="0" smtClean="0">
                <a:latin typeface="Ubuntu"/>
                <a:cs typeface="Ubuntu"/>
              </a:rPr>
              <a:t> </a:t>
            </a:r>
            <a:r>
              <a:rPr sz="2400" dirty="0" smtClean="0">
                <a:latin typeface="Ubuntu"/>
                <a:cs typeface="Ubuntu"/>
              </a:rPr>
              <a:t>w</a:t>
            </a:r>
            <a:r>
              <a:rPr sz="2400" spc="-5" dirty="0" smtClean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przepisach;</a:t>
            </a:r>
            <a:endParaRPr sz="2400" dirty="0">
              <a:latin typeface="Ubuntu"/>
              <a:cs typeface="Ubuntu"/>
            </a:endParaRPr>
          </a:p>
          <a:p>
            <a:pPr marL="342265" marR="5080">
              <a:spcBef>
                <a:spcPts val="600"/>
              </a:spcBef>
            </a:pPr>
            <a:r>
              <a:rPr lang="pl-PL" sz="2400" spc="-10" dirty="0" smtClean="0">
                <a:latin typeface="Ubuntu"/>
                <a:cs typeface="Ubuntu"/>
              </a:rPr>
              <a:t>potwierdzisz</a:t>
            </a:r>
            <a:r>
              <a:rPr sz="2400" spc="-10" dirty="0" smtClean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okresy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-15" dirty="0" err="1" smtClean="0">
                <a:latin typeface="Ubuntu"/>
                <a:cs typeface="Ubuntu"/>
              </a:rPr>
              <a:t>składkowe</a:t>
            </a:r>
            <a:r>
              <a:rPr lang="pl-PL" sz="2400" spc="-15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i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spc="-10" dirty="0" err="1" smtClean="0">
                <a:latin typeface="Ubuntu"/>
                <a:cs typeface="Ubuntu"/>
              </a:rPr>
              <a:t>nieskładkowe</a:t>
            </a:r>
            <a:r>
              <a:rPr lang="pl-PL" sz="2400" spc="-10" dirty="0" smtClean="0">
                <a:latin typeface="Ubuntu"/>
                <a:cs typeface="Ubuntu"/>
              </a:rPr>
              <a:t/>
            </a:r>
            <a:br>
              <a:rPr lang="pl-PL" sz="2400" spc="-10" dirty="0" smtClean="0"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– </a:t>
            </a:r>
            <a:r>
              <a:rPr sz="2400" dirty="0">
                <a:latin typeface="Ubuntu"/>
                <a:cs typeface="Ubuntu"/>
              </a:rPr>
              <a:t>ich liczba  zależy od wieku, w którym stałeś </a:t>
            </a:r>
            <a:r>
              <a:rPr sz="2400" dirty="0" err="1">
                <a:latin typeface="Ubuntu"/>
                <a:cs typeface="Ubuntu"/>
              </a:rPr>
              <a:t>się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/>
                <a:cs typeface="Ubuntu"/>
              </a:rPr>
              <a:t/>
            </a:r>
            <a:br>
              <a:rPr lang="pl-PL" sz="2400" dirty="0" smtClean="0">
                <a:latin typeface="Ubuntu"/>
                <a:cs typeface="Ubuntu"/>
              </a:rPr>
            </a:br>
            <a:r>
              <a:rPr sz="2400" spc="-15" dirty="0" err="1" smtClean="0">
                <a:latin typeface="Ubuntu"/>
                <a:cs typeface="Ubuntu"/>
              </a:rPr>
              <a:t>niezdolny</a:t>
            </a:r>
            <a:r>
              <a:rPr sz="2400" spc="-15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do </a:t>
            </a:r>
            <a:r>
              <a:rPr sz="2400" dirty="0" err="1">
                <a:latin typeface="Ubuntu"/>
                <a:cs typeface="Ubuntu"/>
              </a:rPr>
              <a:t>pracy</a:t>
            </a:r>
            <a:r>
              <a:rPr sz="2400" dirty="0" smtClean="0">
                <a:latin typeface="Ubuntu"/>
                <a:cs typeface="Ubuntu"/>
              </a:rPr>
              <a:t>;</a:t>
            </a:r>
            <a:endParaRPr lang="pl-PL" sz="2400" dirty="0" smtClean="0">
              <a:latin typeface="Ubuntu"/>
              <a:cs typeface="Ubuntu"/>
            </a:endParaRPr>
          </a:p>
          <a:p>
            <a:pPr marL="342265" marR="5080">
              <a:spcBef>
                <a:spcPts val="600"/>
              </a:spcBef>
            </a:pPr>
            <a:r>
              <a:rPr sz="2400" dirty="0" err="1" smtClean="0">
                <a:latin typeface="Ubuntu"/>
                <a:cs typeface="Ubuntu"/>
              </a:rPr>
              <a:t>nie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masz </a:t>
            </a:r>
            <a:r>
              <a:rPr sz="2400" spc="-10" dirty="0">
                <a:latin typeface="Ubuntu"/>
                <a:cs typeface="Ubuntu"/>
              </a:rPr>
              <a:t>prawa </a:t>
            </a:r>
            <a:r>
              <a:rPr sz="2400" dirty="0">
                <a:latin typeface="Ubuntu"/>
                <a:cs typeface="Ubuntu"/>
              </a:rPr>
              <a:t>do </a:t>
            </a:r>
            <a:r>
              <a:rPr sz="2400" spc="10" dirty="0">
                <a:latin typeface="Ubuntu"/>
                <a:cs typeface="Ubuntu"/>
              </a:rPr>
              <a:t>emerytury </a:t>
            </a:r>
            <a:r>
              <a:rPr sz="2400" dirty="0">
                <a:latin typeface="Ubuntu"/>
                <a:cs typeface="Ubuntu"/>
              </a:rPr>
              <a:t>z FUS i </a:t>
            </a:r>
            <a:r>
              <a:rPr sz="2400" dirty="0" err="1">
                <a:latin typeface="Ubuntu"/>
                <a:cs typeface="Ubuntu"/>
              </a:rPr>
              <a:t>nie</a:t>
            </a:r>
            <a:r>
              <a:rPr sz="2400" spc="-30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spełniasz</a:t>
            </a:r>
            <a:r>
              <a:rPr lang="pl-PL" sz="2400" dirty="0" smtClean="0">
                <a:latin typeface="Ubuntu"/>
                <a:cs typeface="Ubuntu"/>
              </a:rPr>
              <a:t/>
            </a:r>
            <a:br>
              <a:rPr lang="pl-PL" sz="2400" dirty="0" smtClean="0">
                <a:latin typeface="Ubuntu"/>
                <a:cs typeface="Ubuntu"/>
              </a:rPr>
            </a:br>
            <a:r>
              <a:rPr sz="2400" spc="-25" dirty="0" err="1" smtClean="0">
                <a:latin typeface="Ubuntu"/>
                <a:cs typeface="Ubuntu"/>
              </a:rPr>
              <a:t>warunków</a:t>
            </a:r>
            <a:r>
              <a:rPr sz="2400" spc="-25" dirty="0">
                <a:latin typeface="Ubuntu"/>
                <a:cs typeface="Ubuntu"/>
              </a:rPr>
              <a:t>, </a:t>
            </a:r>
            <a:r>
              <a:rPr sz="2400" spc="-20" dirty="0">
                <a:latin typeface="Ubuntu"/>
                <a:cs typeface="Ubuntu"/>
              </a:rPr>
              <a:t>by </a:t>
            </a:r>
            <a:r>
              <a:rPr sz="2400" dirty="0">
                <a:latin typeface="Ubuntu"/>
                <a:cs typeface="Ubuntu"/>
              </a:rPr>
              <a:t>ją</a:t>
            </a:r>
            <a:r>
              <a:rPr sz="2400" spc="4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uzyskać.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28000" y="648000"/>
            <a:ext cx="85324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Renta z tytułu </a:t>
            </a:r>
            <a:r>
              <a:rPr spc="-10" dirty="0">
                <a:latin typeface="Ubuntu" panose="020B0504030602030204" pitchFamily="34" charset="0"/>
              </a:rPr>
              <a:t>niezdolności </a:t>
            </a:r>
            <a:r>
              <a:rPr dirty="0">
                <a:latin typeface="Ubuntu" panose="020B0504030602030204" pitchFamily="34" charset="0"/>
              </a:rPr>
              <a:t>do</a:t>
            </a:r>
            <a:r>
              <a:rPr spc="-35" dirty="0">
                <a:latin typeface="Ubuntu" panose="020B0504030602030204" pitchFamily="34" charset="0"/>
              </a:rPr>
              <a:t> </a:t>
            </a:r>
            <a:r>
              <a:rPr spc="5" dirty="0">
                <a:latin typeface="Ubuntu" panose="020B0504030602030204" pitchFamily="34" charset="0"/>
              </a:rPr>
              <a:t>pracy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5" name="object 15" descr="Rysunek. Urzędniczka podaje formularz kobiecie w chustce na głowie."/>
          <p:cNvSpPr/>
          <p:nvPr/>
        </p:nvSpPr>
        <p:spPr>
          <a:xfrm>
            <a:off x="6134100" y="1829435"/>
            <a:ext cx="3524188" cy="2244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3"/>
          <p:cNvSpPr/>
          <p:nvPr/>
        </p:nvSpPr>
        <p:spPr>
          <a:xfrm>
            <a:off x="901306" y="48355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3"/>
          <p:cNvSpPr/>
          <p:nvPr/>
        </p:nvSpPr>
        <p:spPr>
          <a:xfrm>
            <a:off x="901307" y="39973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3"/>
          <p:cNvSpPr/>
          <p:nvPr/>
        </p:nvSpPr>
        <p:spPr>
          <a:xfrm>
            <a:off x="901307" y="612063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9096" y="1966574"/>
            <a:ext cx="8943340" cy="4202432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750570" marR="368300">
              <a:lnSpc>
                <a:spcPct val="100000"/>
              </a:lnSpc>
              <a:spcBef>
                <a:spcPts val="600"/>
              </a:spcBef>
            </a:pPr>
            <a:r>
              <a:rPr sz="2400" spc="-20" dirty="0">
                <a:latin typeface="Ubuntu"/>
                <a:cs typeface="Ubuntu"/>
              </a:rPr>
              <a:t>Możesz </a:t>
            </a:r>
            <a:r>
              <a:rPr sz="2400" dirty="0">
                <a:latin typeface="Ubuntu"/>
                <a:cs typeface="Ubuntu"/>
              </a:rPr>
              <a:t>ją otrzymać, gdy </a:t>
            </a:r>
            <a:r>
              <a:rPr sz="2400" spc="-5" dirty="0">
                <a:latin typeface="Ubuntu"/>
                <a:cs typeface="Ubuntu"/>
              </a:rPr>
              <a:t>jesteś </a:t>
            </a: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członkiem </a:t>
            </a:r>
            <a:r>
              <a:rPr sz="2400" b="1" spc="-10" dirty="0">
                <a:solidFill>
                  <a:srgbClr val="A5C715"/>
                </a:solidFill>
                <a:latin typeface="Ubuntu"/>
                <a:cs typeface="Ubuntu"/>
              </a:rPr>
              <a:t>rodziny </a:t>
            </a:r>
            <a:r>
              <a:rPr sz="2400" spc="-10" dirty="0">
                <a:latin typeface="Ubuntu"/>
                <a:cs typeface="Ubuntu"/>
              </a:rPr>
              <a:t>osoby  </a:t>
            </a:r>
            <a:r>
              <a:rPr sz="2400" dirty="0">
                <a:latin typeface="Ubuntu"/>
                <a:cs typeface="Ubuntu"/>
              </a:rPr>
              <a:t>zmarłej, </a:t>
            </a:r>
            <a:r>
              <a:rPr sz="2400" spc="-10" dirty="0">
                <a:latin typeface="Ubuntu"/>
                <a:cs typeface="Ubuntu"/>
              </a:rPr>
              <a:t>która </a:t>
            </a:r>
            <a:r>
              <a:rPr sz="2400" dirty="0">
                <a:latin typeface="Ubuntu"/>
                <a:cs typeface="Ubuntu"/>
              </a:rPr>
              <a:t>w </a:t>
            </a:r>
            <a:r>
              <a:rPr sz="2400" spc="-10" dirty="0">
                <a:latin typeface="Ubuntu"/>
                <a:cs typeface="Ubuntu"/>
              </a:rPr>
              <a:t>chwili</a:t>
            </a:r>
            <a:r>
              <a:rPr sz="2400" spc="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śmierci:</a:t>
            </a:r>
          </a:p>
          <a:p>
            <a:pPr marL="1080770" marR="5080" indent="-635">
              <a:spcBef>
                <a:spcPts val="565"/>
              </a:spcBef>
            </a:pPr>
            <a:r>
              <a:rPr lang="pl-PL" sz="2400" spc="-5" dirty="0">
                <a:latin typeface="Ubuntu"/>
                <a:cs typeface="Ubuntu"/>
              </a:rPr>
              <a:t>mogłaby </a:t>
            </a:r>
            <a:r>
              <a:rPr lang="pl-PL" sz="2400" dirty="0">
                <a:latin typeface="Ubuntu"/>
                <a:cs typeface="Ubuntu"/>
              </a:rPr>
              <a:t>otrzymać </a:t>
            </a:r>
            <a:r>
              <a:rPr lang="pl-PL" sz="2400" spc="5" dirty="0">
                <a:latin typeface="Ubuntu"/>
                <a:cs typeface="Ubuntu"/>
              </a:rPr>
              <a:t>emeryturę </a:t>
            </a:r>
            <a:r>
              <a:rPr lang="pl-PL" sz="2400" dirty="0">
                <a:latin typeface="Ubuntu"/>
                <a:cs typeface="Ubuntu"/>
              </a:rPr>
              <a:t>lub </a:t>
            </a:r>
            <a:r>
              <a:rPr lang="pl-PL" sz="2400" spc="-5" dirty="0">
                <a:latin typeface="Ubuntu"/>
                <a:cs typeface="Ubuntu"/>
              </a:rPr>
              <a:t>rentę, </a:t>
            </a:r>
            <a:r>
              <a:rPr lang="pl-PL" sz="2400" dirty="0">
                <a:latin typeface="Ubuntu"/>
                <a:cs typeface="Ubuntu"/>
              </a:rPr>
              <a:t>bo</a:t>
            </a:r>
            <a:r>
              <a:rPr lang="pl-PL" sz="2400" spc="-85" dirty="0">
                <a:latin typeface="Ubuntu"/>
                <a:cs typeface="Ubuntu"/>
              </a:rPr>
              <a:t> </a:t>
            </a:r>
            <a:r>
              <a:rPr lang="pl-PL" sz="2400" dirty="0">
                <a:latin typeface="Ubuntu"/>
                <a:cs typeface="Ubuntu"/>
              </a:rPr>
              <a:t>spełniała  warunki, </a:t>
            </a:r>
            <a:r>
              <a:rPr lang="pl-PL" sz="2400" spc="-20" dirty="0">
                <a:latin typeface="Ubuntu"/>
                <a:cs typeface="Ubuntu"/>
              </a:rPr>
              <a:t>by </a:t>
            </a:r>
            <a:r>
              <a:rPr lang="pl-PL" sz="2400" dirty="0">
                <a:latin typeface="Ubuntu"/>
                <a:cs typeface="Ubuntu"/>
              </a:rPr>
              <a:t>ją</a:t>
            </a:r>
            <a:r>
              <a:rPr lang="pl-PL" sz="2400" spc="15" dirty="0">
                <a:latin typeface="Ubuntu"/>
                <a:cs typeface="Ubuntu"/>
              </a:rPr>
              <a:t> </a:t>
            </a:r>
            <a:r>
              <a:rPr lang="pl-PL" sz="2400" dirty="0">
                <a:latin typeface="Ubuntu"/>
                <a:cs typeface="Ubuntu"/>
              </a:rPr>
              <a:t>uzyskać;</a:t>
            </a:r>
          </a:p>
          <a:p>
            <a:pPr marL="1080770" marR="5080" indent="-635">
              <a:lnSpc>
                <a:spcPct val="100000"/>
              </a:lnSpc>
              <a:spcBef>
                <a:spcPts val="565"/>
              </a:spcBef>
            </a:pPr>
            <a:r>
              <a:rPr sz="2400" dirty="0" err="1" smtClean="0">
                <a:latin typeface="Ubuntu"/>
                <a:cs typeface="Ubuntu"/>
              </a:rPr>
              <a:t>miała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spc="-15" dirty="0">
                <a:latin typeface="Ubuntu"/>
                <a:cs typeface="Ubuntu"/>
              </a:rPr>
              <a:t>prawo </a:t>
            </a:r>
            <a:r>
              <a:rPr sz="2400" dirty="0">
                <a:latin typeface="Ubuntu"/>
                <a:cs typeface="Ubuntu"/>
              </a:rPr>
              <a:t>do </a:t>
            </a:r>
            <a:r>
              <a:rPr sz="2400" spc="10" dirty="0" err="1">
                <a:latin typeface="Ubuntu"/>
                <a:cs typeface="Ubuntu"/>
              </a:rPr>
              <a:t>emerytury</a:t>
            </a:r>
            <a:r>
              <a:rPr lang="pl-PL" sz="2400" spc="10" dirty="0">
                <a:latin typeface="Ubuntu"/>
                <a:cs typeface="Ubuntu"/>
              </a:rPr>
              <a:t>, emerytury pomostowej </a:t>
            </a:r>
            <a:r>
              <a:rPr sz="2400" dirty="0" err="1">
                <a:latin typeface="Ubuntu"/>
                <a:cs typeface="Ubuntu"/>
              </a:rPr>
              <a:t>lub</a:t>
            </a:r>
            <a:r>
              <a:rPr sz="2400" dirty="0">
                <a:latin typeface="Ubuntu"/>
                <a:cs typeface="Ubuntu"/>
              </a:rPr>
              <a:t> renty z </a:t>
            </a:r>
            <a:r>
              <a:rPr sz="2400" dirty="0" err="1">
                <a:latin typeface="Ubuntu"/>
                <a:cs typeface="Ubuntu"/>
              </a:rPr>
              <a:t>tytułu</a:t>
            </a:r>
            <a:r>
              <a:rPr sz="2400" spc="-60" dirty="0">
                <a:latin typeface="Ubuntu"/>
                <a:cs typeface="Ubuntu"/>
              </a:rPr>
              <a:t> </a:t>
            </a:r>
            <a:r>
              <a:rPr sz="2400" spc="-5" dirty="0" err="1">
                <a:latin typeface="Ubuntu"/>
                <a:cs typeface="Ubuntu"/>
              </a:rPr>
              <a:t>niezdolności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do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pracy;</a:t>
            </a:r>
          </a:p>
          <a:p>
            <a:pPr marL="1080770" marR="1209675" indent="-635">
              <a:lnSpc>
                <a:spcPct val="100000"/>
              </a:lnSpc>
              <a:spcBef>
                <a:spcPts val="565"/>
              </a:spcBef>
            </a:pPr>
            <a:r>
              <a:rPr sz="2400" dirty="0" err="1" smtClean="0">
                <a:latin typeface="Ubuntu"/>
                <a:cs typeface="Ubuntu"/>
              </a:rPr>
              <a:t>pobierała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zasiłek </a:t>
            </a:r>
            <a:r>
              <a:rPr sz="2400" spc="-5" dirty="0">
                <a:latin typeface="Ubuntu"/>
                <a:cs typeface="Ubuntu"/>
              </a:rPr>
              <a:t>przedemerytalny, świadczenie  </a:t>
            </a:r>
            <a:r>
              <a:rPr sz="2400" dirty="0">
                <a:latin typeface="Ubuntu"/>
                <a:cs typeface="Ubuntu"/>
              </a:rPr>
              <a:t>przedemerytalne lub nauczycielskie</a:t>
            </a:r>
            <a:r>
              <a:rPr sz="2400" spc="-95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świadczenie  kompensacyjne.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36029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Renta</a:t>
            </a:r>
            <a:r>
              <a:rPr spc="-95" dirty="0">
                <a:latin typeface="Ubuntu" panose="020B0504030602030204" pitchFamily="34" charset="0"/>
              </a:rPr>
              <a:t> </a:t>
            </a:r>
            <a:r>
              <a:rPr dirty="0">
                <a:latin typeface="Ubuntu" panose="020B0504030602030204" pitchFamily="34" charset="0"/>
              </a:rPr>
              <a:t>rodzinna</a:t>
            </a:r>
          </a:p>
        </p:txBody>
      </p:sp>
      <p:sp>
        <p:nvSpPr>
          <p:cNvPr id="14" name="object 23"/>
          <p:cNvSpPr/>
          <p:nvPr/>
        </p:nvSpPr>
        <p:spPr>
          <a:xfrm>
            <a:off x="901306" y="4315929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3"/>
          <p:cNvSpPr/>
          <p:nvPr/>
        </p:nvSpPr>
        <p:spPr>
          <a:xfrm>
            <a:off x="901307" y="3529838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3"/>
          <p:cNvSpPr/>
          <p:nvPr/>
        </p:nvSpPr>
        <p:spPr>
          <a:xfrm>
            <a:off x="901307" y="5130038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360299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Renta</a:t>
            </a:r>
            <a:r>
              <a:rPr spc="-95" dirty="0">
                <a:latin typeface="Ubuntu" panose="020B0504030602030204" pitchFamily="34" charset="0"/>
              </a:rPr>
              <a:t> </a:t>
            </a:r>
            <a:r>
              <a:rPr dirty="0">
                <a:latin typeface="Ubuntu" panose="020B0504030602030204" pitchFamily="34" charset="0"/>
              </a:rPr>
              <a:t>rodzinna</a:t>
            </a:r>
          </a:p>
        </p:txBody>
      </p:sp>
      <p:sp>
        <p:nvSpPr>
          <p:cNvPr id="10" name="object 10" descr="Rysunek. Nauczycielka w otoczeniu grupki uczniów."/>
          <p:cNvSpPr>
            <a:spLocks noChangeAspect="1"/>
          </p:cNvSpPr>
          <p:nvPr/>
        </p:nvSpPr>
        <p:spPr>
          <a:xfrm>
            <a:off x="5219700" y="2168525"/>
            <a:ext cx="4296230" cy="3621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9096" y="2061946"/>
            <a:ext cx="44723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00100" y="2092325"/>
            <a:ext cx="4114800" cy="4419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R="5080" lvl="0">
              <a:spcAft>
                <a:spcPts val="1200"/>
              </a:spcAft>
            </a:pP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</a:rPr>
              <a:t>Renta rodzinna to sposób </a:t>
            </a:r>
            <a:b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</a:rPr>
              <a:t>na zabezpieczenie </a:t>
            </a:r>
            <a:b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</a:rPr>
              <a:t>przyszłości najbliższych </a:t>
            </a:r>
            <a:b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</a:rPr>
              <a:t>na wypadek śmierci osoby, </a:t>
            </a:r>
            <a:b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</a:rPr>
              <a:t>która utrzymuje rodzinę.</a:t>
            </a:r>
          </a:p>
          <a:p>
            <a:pPr marR="5080" lvl="0">
              <a:spcAft>
                <a:spcPts val="1200"/>
              </a:spcAft>
            </a:pP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Z renty rodzinnej </a:t>
            </a:r>
            <a:r>
              <a:rPr lang="pl-PL" sz="2400" spc="-20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możesz  </a:t>
            </a:r>
            <a:br>
              <a:rPr lang="pl-PL" sz="2400" spc="-20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</a:br>
            <a:r>
              <a:rPr lang="pl-PL" sz="2400" spc="-5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skorzystać, </a:t>
            </a: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m.in. gdy</a:t>
            </a:r>
            <a:r>
              <a:rPr lang="pl-PL" sz="2400" spc="-85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 </a:t>
            </a:r>
            <a:r>
              <a:rPr lang="pl-PL" sz="2400" spc="-5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jesteś</a:t>
            </a:r>
            <a:br>
              <a:rPr lang="pl-PL" sz="2400" spc="-5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</a:b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dzieckiem  albo małżonkiem</a:t>
            </a:r>
            <a:b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</a:b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zmarłej osoby.</a:t>
            </a:r>
          </a:p>
          <a:p>
            <a:pPr marR="415925" lvl="0">
              <a:spcAft>
                <a:spcPts val="1200"/>
              </a:spcAft>
            </a:pP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Musisz spełnić warunki  </a:t>
            </a:r>
            <a:b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</a:br>
            <a:r>
              <a:rPr lang="pl-PL" sz="2400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określone w</a:t>
            </a:r>
            <a:r>
              <a:rPr lang="pl-PL" sz="2400" spc="-95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 </a:t>
            </a:r>
            <a:r>
              <a:rPr lang="pl-PL" sz="2400" spc="-5" dirty="0">
                <a:solidFill>
                  <a:prstClr val="black"/>
                </a:solidFill>
                <a:latin typeface="Ubuntu" panose="020B0504030602030204" pitchFamily="34" charset="0"/>
                <a:cs typeface="Ubuntu"/>
              </a:rPr>
              <a:t>przepisach.  </a:t>
            </a:r>
            <a:endParaRPr lang="pl-PL" sz="2400" dirty="0">
              <a:solidFill>
                <a:prstClr val="black"/>
              </a:solidFill>
              <a:latin typeface="Ubuntu" panose="020B0504030602030204" pitchFamily="34" charset="0"/>
              <a:cs typeface="Ubuntu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 descr="Rysunek. Trumna na katafalku, obok stoją kobieta i dziewczynka ubrane na czarno."/>
          <p:cNvSpPr/>
          <p:nvPr/>
        </p:nvSpPr>
        <p:spPr>
          <a:xfrm>
            <a:off x="5448300" y="2348623"/>
            <a:ext cx="4350645" cy="362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9096" y="2061946"/>
            <a:ext cx="5976000" cy="446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0570">
              <a:lnSpc>
                <a:spcPts val="2615"/>
              </a:lnSpc>
              <a:spcBef>
                <a:spcPts val="600"/>
              </a:spcBef>
            </a:pPr>
            <a:r>
              <a:rPr lang="pl-PL" sz="2400" dirty="0">
                <a:latin typeface="Ubuntu"/>
                <a:cs typeface="Ubuntu"/>
              </a:rPr>
              <a:t>Otrzymasz go, jeśli pokryjesz </a:t>
            </a:r>
            <a:r>
              <a:rPr lang="pl-PL" sz="2400" dirty="0" smtClean="0">
                <a:latin typeface="Ubuntu"/>
                <a:cs typeface="Ubuntu"/>
              </a:rPr>
              <a:t>koszty </a:t>
            </a:r>
            <a:r>
              <a:rPr lang="pl-PL" sz="2400" dirty="0">
                <a:latin typeface="Ubuntu"/>
                <a:cs typeface="Ubuntu"/>
              </a:rPr>
              <a:t>pogrzebu osoby, która była objęta ubezpieczeniem społecznym, </a:t>
            </a:r>
            <a:r>
              <a:rPr lang="pl-PL" sz="2400" dirty="0" smtClean="0">
                <a:latin typeface="Ubuntu"/>
                <a:cs typeface="Ubuntu"/>
              </a:rPr>
              <a:t/>
            </a:r>
            <a:br>
              <a:rPr lang="pl-PL" sz="2400" dirty="0" smtClean="0">
                <a:latin typeface="Ubuntu"/>
                <a:cs typeface="Ubuntu"/>
              </a:rPr>
            </a:br>
            <a:r>
              <a:rPr lang="pl-PL" sz="2400" dirty="0" smtClean="0">
                <a:latin typeface="Ubuntu"/>
                <a:cs typeface="Ubuntu"/>
              </a:rPr>
              <a:t>czyli </a:t>
            </a:r>
            <a:r>
              <a:rPr lang="pl-PL" sz="2400" dirty="0">
                <a:latin typeface="Ubuntu"/>
                <a:cs typeface="Ubuntu"/>
              </a:rPr>
              <a:t>na przykład</a:t>
            </a:r>
            <a:r>
              <a:rPr lang="pl-PL" sz="2400" dirty="0" smtClean="0">
                <a:latin typeface="Ubuntu"/>
                <a:cs typeface="Ubuntu"/>
              </a:rPr>
              <a:t>:</a:t>
            </a:r>
          </a:p>
          <a:p>
            <a:pPr marL="1077913" lvl="1">
              <a:lnSpc>
                <a:spcPts val="2615"/>
              </a:lnSpc>
              <a:spcBef>
                <a:spcPts val="600"/>
              </a:spcBef>
            </a:pPr>
            <a:r>
              <a:rPr sz="2400" spc="-10" dirty="0" err="1" smtClean="0">
                <a:latin typeface="Ubuntu"/>
                <a:cs typeface="Ubuntu"/>
              </a:rPr>
              <a:t>osoby</a:t>
            </a:r>
            <a:r>
              <a:rPr sz="2400" spc="-10" dirty="0" smtClean="0">
                <a:latin typeface="Ubuntu"/>
                <a:cs typeface="Ubuntu"/>
              </a:rPr>
              <a:t> </a:t>
            </a:r>
            <a:r>
              <a:rPr sz="2400" spc="-5" dirty="0" err="1" smtClean="0">
                <a:latin typeface="Ubuntu"/>
                <a:cs typeface="Ubuntu"/>
              </a:rPr>
              <a:t>ubezpieczonej</a:t>
            </a:r>
            <a:r>
              <a:rPr sz="2400" spc="-5" dirty="0" smtClean="0">
                <a:latin typeface="Ubuntu"/>
                <a:cs typeface="Ubuntu"/>
              </a:rPr>
              <a:t>,  </a:t>
            </a:r>
            <a:r>
              <a:rPr lang="pl-PL" sz="2400" spc="-5" dirty="0" smtClean="0">
                <a:latin typeface="Ubuntu"/>
                <a:cs typeface="Ubuntu"/>
              </a:rPr>
              <a:t/>
            </a:r>
            <a:br>
              <a:rPr lang="pl-PL" sz="2400" spc="-5" dirty="0" smtClean="0"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np.</a:t>
            </a:r>
            <a:r>
              <a:rPr sz="2400" spc="-5" dirty="0" smtClean="0">
                <a:latin typeface="Ubuntu"/>
                <a:cs typeface="Ubuntu"/>
              </a:rPr>
              <a:t> </a:t>
            </a:r>
            <a:r>
              <a:rPr sz="2400" spc="-10" dirty="0" err="1" smtClean="0">
                <a:latin typeface="Ubuntu"/>
                <a:cs typeface="Ubuntu"/>
              </a:rPr>
              <a:t>pracownika</a:t>
            </a:r>
            <a:r>
              <a:rPr sz="2400" spc="-10" dirty="0" smtClean="0">
                <a:latin typeface="Ubuntu"/>
                <a:cs typeface="Ubuntu"/>
              </a:rPr>
              <a:t>;</a:t>
            </a:r>
            <a:endParaRPr sz="2400" dirty="0" smtClean="0">
              <a:latin typeface="Ubuntu"/>
              <a:cs typeface="Ubuntu"/>
            </a:endParaRPr>
          </a:p>
          <a:p>
            <a:pPr marL="1080770" marR="39370" indent="-635">
              <a:lnSpc>
                <a:spcPct val="100000"/>
              </a:lnSpc>
              <a:spcBef>
                <a:spcPts val="600"/>
              </a:spcBef>
            </a:pPr>
            <a:r>
              <a:rPr sz="2400" spc="-10" dirty="0" err="1" smtClean="0">
                <a:latin typeface="Ubuntu"/>
                <a:cs typeface="Ubuntu"/>
              </a:rPr>
              <a:t>osoby</a:t>
            </a:r>
            <a:r>
              <a:rPr sz="2400" spc="-10" dirty="0">
                <a:latin typeface="Ubuntu"/>
                <a:cs typeface="Ubuntu"/>
              </a:rPr>
              <a:t>, która </a:t>
            </a:r>
            <a:r>
              <a:rPr sz="2400" dirty="0" err="1">
                <a:latin typeface="Ubuntu"/>
                <a:cs typeface="Ubuntu"/>
              </a:rPr>
              <a:t>pobierała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wypłacane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przez </a:t>
            </a:r>
            <a:r>
              <a:rPr sz="2400" spc="-15" dirty="0">
                <a:latin typeface="Ubuntu"/>
                <a:cs typeface="Ubuntu"/>
              </a:rPr>
              <a:t>ZUS </a:t>
            </a:r>
            <a:r>
              <a:rPr sz="2400" spc="-5" dirty="0" err="1" smtClean="0">
                <a:latin typeface="Ubuntu"/>
                <a:cs typeface="Ubuntu"/>
              </a:rPr>
              <a:t>świadczenie</a:t>
            </a:r>
            <a:r>
              <a:rPr sz="2400" spc="-5" dirty="0">
                <a:latin typeface="Ubuntu"/>
                <a:cs typeface="Ubuntu"/>
              </a:rPr>
              <a:t>, </a:t>
            </a:r>
            <a:r>
              <a:rPr lang="pl-PL" sz="2400" spc="-5" dirty="0" smtClean="0">
                <a:latin typeface="Ubuntu"/>
                <a:cs typeface="Ubuntu"/>
              </a:rPr>
              <a:t/>
            </a:r>
            <a:br>
              <a:rPr lang="pl-PL" sz="2400" spc="-5" dirty="0" smtClean="0"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np</a:t>
            </a:r>
            <a:r>
              <a:rPr sz="2400" dirty="0">
                <a:latin typeface="Ubuntu"/>
                <a:cs typeface="Ubuntu"/>
              </a:rPr>
              <a:t>.</a:t>
            </a:r>
            <a:r>
              <a:rPr sz="2400" spc="-4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emeryturę;</a:t>
            </a:r>
          </a:p>
          <a:p>
            <a:pPr marL="1080770" marR="5080" indent="-635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Ubuntu"/>
                <a:cs typeface="Ubuntu"/>
              </a:rPr>
              <a:t>członka </a:t>
            </a:r>
            <a:r>
              <a:rPr sz="2400" spc="-10" dirty="0">
                <a:latin typeface="Ubuntu"/>
                <a:cs typeface="Ubuntu"/>
              </a:rPr>
              <a:t>rodziny osoby  </a:t>
            </a:r>
            <a:r>
              <a:rPr sz="2400" spc="-5" dirty="0">
                <a:latin typeface="Ubuntu"/>
                <a:cs typeface="Ubuntu"/>
              </a:rPr>
              <a:t>ubezpieczonej </a:t>
            </a:r>
            <a:r>
              <a:rPr sz="2400" dirty="0">
                <a:latin typeface="Ubuntu"/>
                <a:cs typeface="Ubuntu"/>
              </a:rPr>
              <a:t>albo</a:t>
            </a:r>
            <a:r>
              <a:rPr sz="2400" spc="-65" dirty="0">
                <a:latin typeface="Ubuntu"/>
                <a:cs typeface="Ubuntu"/>
              </a:rPr>
              <a:t> </a:t>
            </a:r>
            <a:r>
              <a:rPr sz="2400" spc="5" dirty="0" err="1">
                <a:latin typeface="Ubuntu"/>
                <a:cs typeface="Ubuntu"/>
              </a:rPr>
              <a:t>emeryta</a:t>
            </a:r>
            <a:r>
              <a:rPr sz="2400" spc="5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lub</a:t>
            </a:r>
            <a:r>
              <a:rPr sz="2400" spc="-5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rencisty.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4726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Zasiłek</a:t>
            </a:r>
            <a:r>
              <a:rPr spc="-50" dirty="0">
                <a:latin typeface="Ubuntu" panose="020B0504030602030204" pitchFamily="34" charset="0"/>
              </a:rPr>
              <a:t> </a:t>
            </a:r>
            <a:r>
              <a:rPr spc="-10" dirty="0">
                <a:latin typeface="Ubuntu" panose="020B0504030602030204" pitchFamily="34" charset="0"/>
              </a:rPr>
              <a:t>pogrzebowy</a:t>
            </a:r>
          </a:p>
        </p:txBody>
      </p:sp>
      <p:sp>
        <p:nvSpPr>
          <p:cNvPr id="15" name="object 23"/>
          <p:cNvSpPr/>
          <p:nvPr/>
        </p:nvSpPr>
        <p:spPr>
          <a:xfrm>
            <a:off x="901306" y="4312412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3"/>
          <p:cNvSpPr/>
          <p:nvPr/>
        </p:nvSpPr>
        <p:spPr>
          <a:xfrm>
            <a:off x="901307" y="35401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3"/>
          <p:cNvSpPr/>
          <p:nvPr/>
        </p:nvSpPr>
        <p:spPr>
          <a:xfrm>
            <a:off x="901307" y="544610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rostokąt 4"/>
          <p:cNvSpPr/>
          <p:nvPr/>
        </p:nvSpPr>
        <p:spPr>
          <a:xfrm>
            <a:off x="63244" y="2056580"/>
            <a:ext cx="413896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ts val="3335"/>
              </a:lnSpc>
              <a:spcBef>
                <a:spcPts val="100"/>
              </a:spcBef>
            </a:pPr>
            <a:r>
              <a:rPr lang="pl-PL"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6</a:t>
            </a:r>
            <a:endParaRPr lang="pl-PL" sz="3000" dirty="0">
              <a:solidFill>
                <a:prstClr val="black"/>
              </a:solidFill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4726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Zasiłek</a:t>
            </a:r>
            <a:r>
              <a:rPr spc="-50" dirty="0">
                <a:latin typeface="Ubuntu" panose="020B0504030602030204" pitchFamily="34" charset="0"/>
              </a:rPr>
              <a:t> </a:t>
            </a:r>
            <a:r>
              <a:rPr spc="-10" dirty="0">
                <a:latin typeface="Ubuntu" panose="020B0504030602030204" pitchFamily="34" charset="0"/>
              </a:rPr>
              <a:t>pogrzebowy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7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3" name="object 13" descr="Rysunek. Trumna na katafalku, obok stoją kobieta i dziewczynka ubrane na czarno."/>
          <p:cNvSpPr/>
          <p:nvPr/>
        </p:nvSpPr>
        <p:spPr>
          <a:xfrm>
            <a:off x="5400480" y="2575193"/>
            <a:ext cx="4499525" cy="374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87298" y="2092325"/>
            <a:ext cx="547540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Jeśli </a:t>
            </a:r>
            <a:r>
              <a:rPr sz="2400" b="1" spc="-10" dirty="0">
                <a:solidFill>
                  <a:srgbClr val="A5C715"/>
                </a:solidFill>
                <a:latin typeface="Ubuntu"/>
                <a:cs typeface="Ubuntu"/>
              </a:rPr>
              <a:t>jesteś </a:t>
            </a:r>
            <a:r>
              <a:rPr sz="2400" b="1" dirty="0" err="1">
                <a:solidFill>
                  <a:srgbClr val="A5C715"/>
                </a:solidFill>
                <a:latin typeface="Ubuntu"/>
                <a:cs typeface="Ubuntu"/>
              </a:rPr>
              <a:t>członkiem</a:t>
            </a:r>
            <a:r>
              <a:rPr sz="2400" b="1" spc="-105" dirty="0">
                <a:solidFill>
                  <a:srgbClr val="A5C715"/>
                </a:solidFill>
                <a:latin typeface="Ubuntu"/>
                <a:cs typeface="Ubuntu"/>
              </a:rPr>
              <a:t> </a:t>
            </a:r>
            <a:r>
              <a:rPr sz="2400" b="1" spc="-10" dirty="0" err="1">
                <a:solidFill>
                  <a:srgbClr val="A5C715"/>
                </a:solidFill>
                <a:latin typeface="Ubuntu"/>
                <a:cs typeface="Ubuntu"/>
              </a:rPr>
              <a:t>rodziny</a:t>
            </a:r>
            <a:r>
              <a:rPr lang="pl-PL" sz="2400" b="1" spc="-10" dirty="0">
                <a:solidFill>
                  <a:srgbClr val="A5C715"/>
                </a:solidFill>
                <a:latin typeface="Ubuntu"/>
                <a:cs typeface="Ubuntu"/>
              </a:rPr>
              <a:t> osoby zmarłej </a:t>
            </a:r>
            <a:r>
              <a:rPr sz="2400" dirty="0" err="1">
                <a:latin typeface="Ubuntu"/>
                <a:cs typeface="Ubuntu"/>
              </a:rPr>
              <a:t>i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organizujesz  </a:t>
            </a:r>
            <a:r>
              <a:rPr sz="2400" spc="-10" dirty="0">
                <a:latin typeface="Ubuntu"/>
                <a:cs typeface="Ubuntu"/>
              </a:rPr>
              <a:t>pogrzeb, </a:t>
            </a:r>
            <a:r>
              <a:rPr sz="2400" dirty="0" err="1" smtClean="0">
                <a:latin typeface="Ubuntu"/>
                <a:cs typeface="Ubuntu"/>
              </a:rPr>
              <a:t>dostanies</a:t>
            </a:r>
            <a:r>
              <a:rPr lang="pl-PL" sz="2400" dirty="0" smtClean="0">
                <a:latin typeface="Ubuntu"/>
                <a:cs typeface="Ubuntu"/>
              </a:rPr>
              <a:t>z 4 tys. zł zasiłku do końca 2025 r., a od </a:t>
            </a:r>
            <a:r>
              <a:rPr lang="pl-PL" sz="2400" dirty="0" smtClean="0">
                <a:latin typeface="Ubuntu"/>
                <a:cs typeface="Ubuntu"/>
              </a:rPr>
              <a:t>1 stycznia </a:t>
            </a:r>
            <a:r>
              <a:rPr lang="pl-PL" sz="2400" dirty="0" smtClean="0">
                <a:latin typeface="Ubuntu"/>
                <a:cs typeface="Ubuntu"/>
              </a:rPr>
              <a:t>2026 r. – 7 tys. zł (</a:t>
            </a:r>
            <a:r>
              <a:rPr sz="2400" dirty="0" err="1" smtClean="0">
                <a:latin typeface="Ubuntu"/>
                <a:cs typeface="Ubuntu"/>
              </a:rPr>
              <a:t>nie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ma</a:t>
            </a:r>
            <a:r>
              <a:rPr sz="2400" spc="-40" dirty="0">
                <a:latin typeface="Ubuntu"/>
                <a:cs typeface="Ubuntu"/>
              </a:rPr>
              <a:t> </a:t>
            </a:r>
            <a:r>
              <a:rPr sz="2400" spc="-5" dirty="0" err="1">
                <a:latin typeface="Ubuntu"/>
                <a:cs typeface="Ubuntu"/>
              </a:rPr>
              <a:t>znaczenia</a:t>
            </a:r>
            <a:r>
              <a:rPr sz="2400" spc="-5" dirty="0" smtClean="0">
                <a:latin typeface="Ubuntu"/>
                <a:cs typeface="Ubuntu"/>
              </a:rPr>
              <a:t>,</a:t>
            </a:r>
            <a:r>
              <a:rPr lang="pl-PL" sz="2400" spc="-5" dirty="0" smtClean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/>
                <a:cs typeface="Ubuntu"/>
              </a:rPr>
              <a:t>w </a:t>
            </a:r>
            <a:r>
              <a:rPr lang="pl-PL" sz="2400" dirty="0">
                <a:latin typeface="Ubuntu"/>
                <a:cs typeface="Ubuntu"/>
              </a:rPr>
              <a:t>jakiej wysokości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poniosłeś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sz="2400" spc="-15" dirty="0">
                <a:latin typeface="Ubuntu"/>
                <a:cs typeface="Ubuntu"/>
              </a:rPr>
              <a:t>koszty).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4576242"/>
            <a:ext cx="562780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Jeśli nie </a:t>
            </a:r>
            <a:r>
              <a:rPr sz="2400" b="1" spc="-10" dirty="0">
                <a:solidFill>
                  <a:srgbClr val="A5C715"/>
                </a:solidFill>
                <a:latin typeface="Ubuntu"/>
                <a:cs typeface="Ubuntu"/>
              </a:rPr>
              <a:t>jesteś </a:t>
            </a: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członkiem  </a:t>
            </a:r>
            <a:r>
              <a:rPr sz="2400" b="1" spc="-10" dirty="0">
                <a:solidFill>
                  <a:srgbClr val="A5C715"/>
                </a:solidFill>
                <a:latin typeface="Ubuntu"/>
                <a:cs typeface="Ubuntu"/>
              </a:rPr>
              <a:t>rodziny osoby </a:t>
            </a:r>
            <a:r>
              <a:rPr sz="2400" b="1" dirty="0">
                <a:solidFill>
                  <a:srgbClr val="A5C715"/>
                </a:solidFill>
                <a:latin typeface="Ubuntu"/>
                <a:cs typeface="Ubuntu"/>
              </a:rPr>
              <a:t>zmarłej</a:t>
            </a:r>
            <a:r>
              <a:rPr sz="2400" dirty="0">
                <a:latin typeface="Ubuntu"/>
                <a:cs typeface="Ubuntu"/>
              </a:rPr>
              <a:t>,  otrzymasz </a:t>
            </a:r>
            <a:r>
              <a:rPr sz="2400" dirty="0" err="1">
                <a:latin typeface="Ubuntu"/>
                <a:cs typeface="Ubuntu"/>
              </a:rPr>
              <a:t>zasiłek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/>
                <a:cs typeface="Ubuntu"/>
              </a:rPr>
              <a:t/>
            </a:r>
            <a:br>
              <a:rPr lang="pl-PL" sz="2400" dirty="0" smtClean="0"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w</a:t>
            </a:r>
            <a:r>
              <a:rPr sz="2400" spc="-85" dirty="0" smtClean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wysokości  </a:t>
            </a:r>
            <a:r>
              <a:rPr sz="2400" spc="-5" dirty="0" err="1">
                <a:latin typeface="Ubuntu"/>
                <a:cs typeface="Ubuntu"/>
              </a:rPr>
              <a:t>poniesionych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spc="-25" dirty="0" err="1" smtClean="0">
                <a:latin typeface="Ubuntu"/>
                <a:cs typeface="Ubuntu"/>
              </a:rPr>
              <a:t>kosztów</a:t>
            </a:r>
            <a:r>
              <a:rPr lang="pl-PL" sz="2400" spc="-25" dirty="0" smtClean="0">
                <a:latin typeface="Ubuntu"/>
                <a:cs typeface="Ubuntu"/>
              </a:rPr>
              <a:t> 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maksymalnie 4 tys.</a:t>
            </a:r>
            <a:r>
              <a:rPr sz="2400" spc="-25" dirty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/>
                <a:cs typeface="Ubuntu"/>
              </a:rPr>
              <a:t>z</a:t>
            </a:r>
            <a:r>
              <a:rPr sz="2400" dirty="0" smtClean="0">
                <a:latin typeface="Ubuntu"/>
                <a:cs typeface="Ubuntu"/>
              </a:rPr>
              <a:t>ł</a:t>
            </a:r>
            <a:r>
              <a:rPr lang="pl-PL" sz="2400" dirty="0" smtClean="0">
                <a:latin typeface="Ubuntu"/>
                <a:cs typeface="Ubuntu"/>
              </a:rPr>
              <a:t> do końca </a:t>
            </a:r>
            <a:br>
              <a:rPr lang="pl-PL" sz="2400" dirty="0" smtClean="0">
                <a:latin typeface="Ubuntu"/>
                <a:cs typeface="Ubuntu"/>
              </a:rPr>
            </a:br>
            <a:r>
              <a:rPr lang="pl-PL" sz="2400" dirty="0" smtClean="0">
                <a:latin typeface="Ubuntu"/>
                <a:cs typeface="Ubuntu"/>
              </a:rPr>
              <a:t>2025 r., a od </a:t>
            </a:r>
            <a:r>
              <a:rPr lang="pl-PL" sz="2400" dirty="0" smtClean="0">
                <a:latin typeface="Ubuntu"/>
                <a:cs typeface="Ubuntu"/>
              </a:rPr>
              <a:t>1 stycznia </a:t>
            </a:r>
            <a:r>
              <a:rPr lang="pl-PL" sz="2400" dirty="0" smtClean="0">
                <a:latin typeface="Ubuntu"/>
                <a:cs typeface="Ubuntu"/>
              </a:rPr>
              <a:t>2026 r. – 7 tys. zł</a:t>
            </a:r>
            <a:r>
              <a:rPr sz="2400" dirty="0" smtClean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A5C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8000" y="593496"/>
            <a:ext cx="8714023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Ubuntu" panose="020B0504030602030204" pitchFamily="34" charset="0"/>
              </a:rPr>
              <a:t>Świadczenia </a:t>
            </a:r>
            <a:r>
              <a:rPr dirty="0">
                <a:latin typeface="Ubuntu" panose="020B0504030602030204" pitchFamily="34" charset="0"/>
              </a:rPr>
              <a:t>z </a:t>
            </a:r>
            <a:r>
              <a:rPr spc="-10" dirty="0">
                <a:latin typeface="Ubuntu" panose="020B0504030602030204" pitchFamily="34" charset="0"/>
              </a:rPr>
              <a:t>ubezpieczenia  </a:t>
            </a:r>
            <a:r>
              <a:rPr spc="5" dirty="0">
                <a:latin typeface="Ubuntu" panose="020B0504030602030204" pitchFamily="34" charset="0"/>
              </a:rPr>
              <a:t>emerytalnego</a:t>
            </a:r>
          </a:p>
        </p:txBody>
      </p:sp>
      <p:sp>
        <p:nvSpPr>
          <p:cNvPr id="10" name="object 10" descr="Rysunek. Para starszych osób idzie zadowolona przez park."/>
          <p:cNvSpPr/>
          <p:nvPr/>
        </p:nvSpPr>
        <p:spPr>
          <a:xfrm>
            <a:off x="4535995" y="2102040"/>
            <a:ext cx="4824006" cy="46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7299" y="3145515"/>
            <a:ext cx="260731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835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Ubuntu"/>
                <a:cs typeface="Ubuntu"/>
              </a:rPr>
              <a:t>Emerytura </a:t>
            </a:r>
            <a:r>
              <a:rPr sz="2400" dirty="0">
                <a:latin typeface="Ubuntu"/>
                <a:cs typeface="Ubuntu"/>
              </a:rPr>
              <a:t>ma  zabezpieczyć</a:t>
            </a:r>
            <a:r>
              <a:rPr sz="2400" spc="-85" dirty="0">
                <a:latin typeface="Ubuntu"/>
                <a:cs typeface="Ubuntu"/>
              </a:rPr>
              <a:t> </a:t>
            </a:r>
            <a:r>
              <a:rPr sz="2400" spc="-60" dirty="0">
                <a:latin typeface="Ubuntu"/>
                <a:cs typeface="Ubuntu"/>
              </a:rPr>
              <a:t>Twój  </a:t>
            </a:r>
            <a:r>
              <a:rPr sz="2400" spc="-15" dirty="0">
                <a:latin typeface="Ubuntu"/>
                <a:cs typeface="Ubuntu"/>
              </a:rPr>
              <a:t>byt </a:t>
            </a:r>
            <a:r>
              <a:rPr sz="2400" dirty="0">
                <a:latin typeface="Ubuntu"/>
                <a:cs typeface="Ubuntu"/>
              </a:rPr>
              <a:t>na starość,  gdy z</a:t>
            </a:r>
            <a:r>
              <a:rPr sz="2400" spc="-15" dirty="0">
                <a:latin typeface="Ubuntu"/>
                <a:cs typeface="Ubuntu"/>
              </a:rPr>
              <a:t> powodu</a:t>
            </a:r>
            <a:endParaRPr sz="2400">
              <a:latin typeface="Ubuntu"/>
              <a:cs typeface="Ubuntu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wieku nie</a:t>
            </a:r>
            <a:r>
              <a:rPr sz="2400" spc="-10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będziesz  już mógł lub chciał  </a:t>
            </a:r>
            <a:r>
              <a:rPr sz="2400" spc="-10" dirty="0">
                <a:latin typeface="Ubuntu"/>
                <a:cs typeface="Ubuntu"/>
              </a:rPr>
              <a:t>pracować.</a:t>
            </a:r>
            <a:endParaRPr sz="2400">
              <a:latin typeface="Ubuntu"/>
              <a:cs typeface="Ubunt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8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" y="277653"/>
            <a:ext cx="1806846" cy="26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6F6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marR="5080">
          <a:spcAft>
            <a:spcPts val="1200"/>
          </a:spcAft>
          <a:defRPr sz="2400" dirty="0">
            <a:solidFill>
              <a:prstClr val="black"/>
            </a:solidFill>
            <a:latin typeface="Ubuntu" panose="020B05040306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584</Words>
  <Application>Microsoft Office PowerPoint</Application>
  <PresentationFormat>Niestandardowy</PresentationFormat>
  <Paragraphs>132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Caflisch Script Pro</vt:lpstr>
      <vt:lpstr>Calibri</vt:lpstr>
      <vt:lpstr>Times New Roman</vt:lpstr>
      <vt:lpstr>Ubuntu-Medium</vt:lpstr>
      <vt:lpstr>Mistral</vt:lpstr>
      <vt:lpstr>Ubuntu</vt:lpstr>
      <vt:lpstr>Ubuntu Medium</vt:lpstr>
      <vt:lpstr>Office Theme</vt:lpstr>
      <vt:lpstr>Lekcja 3: Renty i emerytury</vt:lpstr>
      <vt:lpstr>System ubezpieczeń społecznych</vt:lpstr>
      <vt:lpstr>Świadczenia z ubezpieczeń rentowych</vt:lpstr>
      <vt:lpstr>Renta z tytułu niezdolności do pracy</vt:lpstr>
      <vt:lpstr>Renta rodzinna</vt:lpstr>
      <vt:lpstr>Renta rodzinna</vt:lpstr>
      <vt:lpstr>Zasiłek pogrzebowy</vt:lpstr>
      <vt:lpstr>Zasiłek pogrzebowy</vt:lpstr>
      <vt:lpstr>Świadczenia z ubezpieczenia  emerytalnego</vt:lpstr>
      <vt:lpstr>Umowa międzypokoleniowa  (solidaryzm)</vt:lpstr>
      <vt:lpstr>Model systemu emerytalnego</vt:lpstr>
      <vt:lpstr>Emerytura – Twoja przyszłość w Twoich rękach</vt:lpstr>
      <vt:lpstr>Każda składka to wyższa emerytura</vt:lpstr>
      <vt:lpstr>Zmiany dotyczące ludności Polski</vt:lpstr>
      <vt:lpstr>Wiek emerytalny w Polsce</vt:lpstr>
      <vt:lpstr>Wiek emerytalny na świecie Wiele krajów podwyższa obecnie wiek emerytalny. Proces ten jest zwykle rozciągnięty w czasie, tzn. wiek emerytalny rośnie w różnym tempie dla różnych roczników. W większości krajów wiek emerytalny kobiet i mężczyzn jest jednakowy. </vt:lpstr>
      <vt:lpstr>Możesz sprawdzić prognozowaną  wysokość swojej emerytury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3: Renty i emerytury</dc:title>
  <dc:creator>Marzena</dc:creator>
  <cp:lastModifiedBy>BPL</cp:lastModifiedBy>
  <cp:revision>67</cp:revision>
  <dcterms:created xsi:type="dcterms:W3CDTF">2019-07-09T07:50:13Z</dcterms:created>
  <dcterms:modified xsi:type="dcterms:W3CDTF">2025-07-18T13:29:11Z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2019-07-09T00:00:00Z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2019-07-09T00:00:00Z</vt:filetime>
  </property>
</Properties>
</file>