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66" r:id="rId22"/>
    <p:sldId id="287" r:id="rId23"/>
    <p:sldId id="288" r:id="rId24"/>
    <p:sldId id="289" r:id="rId25"/>
    <p:sldId id="290" r:id="rId26"/>
    <p:sldId id="291" r:id="rId2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D609EAA-0A5B-82C6-AEFE-1A0DE1FC0026}" name="Bareja, Jolanta" initials="BJ" userId="S-1-5-21-900910918-2670650698-3809961244-5357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33988"/>
    <a:srgbClr val="D6CF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3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098ABD-B6E6-F46E-FCCE-654C853515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698F52A-EEA2-67E8-C169-41D7BC38B5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7220A0C-1B19-8B60-6E6F-0EECCD903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F63CE-A311-4B30-BB60-09233F2C20F2}" type="datetimeFigureOut">
              <a:rPr lang="pl-PL" smtClean="0"/>
              <a:t>2026-09-29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A15BAED-EF05-E68F-262F-1793DA420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90AD8EB-4475-8C6E-6D21-CEC123B6D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1F031-8F20-43BF-BE42-9E4429CD5D9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44453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7F8295C-7DB0-4C05-6820-F9A00B71A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5CCA405-AF6E-4326-841D-26F6DDED1E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E583F3D-75A8-3592-546B-C062E54CB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F63CE-A311-4B30-BB60-09233F2C20F2}" type="datetimeFigureOut">
              <a:rPr lang="pl-PL" smtClean="0"/>
              <a:t>2026-09-29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71AC3EA-A727-2E79-C767-B6B86DD5F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929DB60-45E3-FAA9-3A7E-29B5FD36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1F031-8F20-43BF-BE42-9E4429CD5D9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43502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B1EA23AC-3181-CDF2-3240-EEDBF5CFB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4FB57BB-461A-D2A8-5AF5-737823BD7E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A981382-534D-4508-B0A9-A657A121FF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AF63CE-A311-4B30-BB60-09233F2C20F2}" type="datetimeFigureOut">
              <a:rPr lang="pl-PL" smtClean="0"/>
              <a:t>2026-09-29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D7E43A3-DACD-60DD-1490-89EE488653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338EDFE-EE9D-2C8A-5A4C-261473147B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A1F031-8F20-43BF-BE42-9E4429CD5D9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69062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0835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BBE51A64-E077-23C8-8202-EA3C1F900F29}"/>
              </a:ext>
            </a:extLst>
          </p:cNvPr>
          <p:cNvSpPr txBox="1"/>
          <p:nvPr/>
        </p:nvSpPr>
        <p:spPr>
          <a:xfrm>
            <a:off x="3588238" y="3207238"/>
            <a:ext cx="50409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800" dirty="0">
                <a:solidFill>
                  <a:srgbClr val="833988"/>
                </a:solidFill>
              </a:rPr>
              <a:t>UBEZPIECZENIE</a:t>
            </a:r>
          </a:p>
        </p:txBody>
      </p:sp>
      <p:sp>
        <p:nvSpPr>
          <p:cNvPr id="8" name="Owal 7">
            <a:extLst>
              <a:ext uri="{FF2B5EF4-FFF2-40B4-BE49-F238E27FC236}">
                <a16:creationId xmlns:a16="http://schemas.microsoft.com/office/drawing/2014/main" id="{DB739764-7873-D881-B7F8-899B7FDCD594}"/>
              </a:ext>
            </a:extLst>
          </p:cNvPr>
          <p:cNvSpPr/>
          <p:nvPr/>
        </p:nvSpPr>
        <p:spPr>
          <a:xfrm>
            <a:off x="2486268" y="1692725"/>
            <a:ext cx="1820984" cy="988646"/>
          </a:xfrm>
          <a:prstGeom prst="ellipse">
            <a:avLst/>
          </a:prstGeom>
          <a:solidFill>
            <a:srgbClr val="D6CFE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Owal 8">
            <a:extLst>
              <a:ext uri="{FF2B5EF4-FFF2-40B4-BE49-F238E27FC236}">
                <a16:creationId xmlns:a16="http://schemas.microsoft.com/office/drawing/2014/main" id="{F50B31BC-2A7D-DB67-6FF4-ED3D26E60245}"/>
              </a:ext>
            </a:extLst>
          </p:cNvPr>
          <p:cNvSpPr/>
          <p:nvPr/>
        </p:nvSpPr>
        <p:spPr>
          <a:xfrm>
            <a:off x="7769470" y="1692725"/>
            <a:ext cx="1820984" cy="988646"/>
          </a:xfrm>
          <a:prstGeom prst="ellipse">
            <a:avLst/>
          </a:prstGeom>
          <a:solidFill>
            <a:srgbClr val="D6CFE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Owal 9">
            <a:extLst>
              <a:ext uri="{FF2B5EF4-FFF2-40B4-BE49-F238E27FC236}">
                <a16:creationId xmlns:a16="http://schemas.microsoft.com/office/drawing/2014/main" id="{14F8DA8A-6236-C309-F124-C63BB9BA6BC4}"/>
              </a:ext>
            </a:extLst>
          </p:cNvPr>
          <p:cNvSpPr/>
          <p:nvPr/>
        </p:nvSpPr>
        <p:spPr>
          <a:xfrm>
            <a:off x="5112238" y="1318481"/>
            <a:ext cx="1820984" cy="988646"/>
          </a:xfrm>
          <a:prstGeom prst="ellipse">
            <a:avLst/>
          </a:prstGeom>
          <a:solidFill>
            <a:srgbClr val="D6CFE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Owal 10">
            <a:extLst>
              <a:ext uri="{FF2B5EF4-FFF2-40B4-BE49-F238E27FC236}">
                <a16:creationId xmlns:a16="http://schemas.microsoft.com/office/drawing/2014/main" id="{BE6FD917-6134-B9E5-923F-107174329F11}"/>
              </a:ext>
            </a:extLst>
          </p:cNvPr>
          <p:cNvSpPr/>
          <p:nvPr/>
        </p:nvSpPr>
        <p:spPr>
          <a:xfrm>
            <a:off x="7769470" y="4623777"/>
            <a:ext cx="1820984" cy="988646"/>
          </a:xfrm>
          <a:prstGeom prst="ellipse">
            <a:avLst/>
          </a:prstGeom>
          <a:solidFill>
            <a:srgbClr val="D6CFE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Owal 11">
            <a:extLst>
              <a:ext uri="{FF2B5EF4-FFF2-40B4-BE49-F238E27FC236}">
                <a16:creationId xmlns:a16="http://schemas.microsoft.com/office/drawing/2014/main" id="{FC7762C8-F66B-2818-500D-1BA1DFC5105E}"/>
              </a:ext>
            </a:extLst>
          </p:cNvPr>
          <p:cNvSpPr/>
          <p:nvPr/>
        </p:nvSpPr>
        <p:spPr>
          <a:xfrm>
            <a:off x="2626946" y="4623777"/>
            <a:ext cx="1820984" cy="988646"/>
          </a:xfrm>
          <a:prstGeom prst="ellipse">
            <a:avLst/>
          </a:prstGeom>
          <a:solidFill>
            <a:srgbClr val="D6CFE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Owal 12">
            <a:extLst>
              <a:ext uri="{FF2B5EF4-FFF2-40B4-BE49-F238E27FC236}">
                <a16:creationId xmlns:a16="http://schemas.microsoft.com/office/drawing/2014/main" id="{07914C29-D3E4-91DA-E03A-919E318288E7}"/>
              </a:ext>
            </a:extLst>
          </p:cNvPr>
          <p:cNvSpPr/>
          <p:nvPr/>
        </p:nvSpPr>
        <p:spPr>
          <a:xfrm>
            <a:off x="5198207" y="4959839"/>
            <a:ext cx="1820984" cy="988646"/>
          </a:xfrm>
          <a:prstGeom prst="ellipse">
            <a:avLst/>
          </a:prstGeom>
          <a:solidFill>
            <a:srgbClr val="D6CFE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Owal 13">
            <a:extLst>
              <a:ext uri="{FF2B5EF4-FFF2-40B4-BE49-F238E27FC236}">
                <a16:creationId xmlns:a16="http://schemas.microsoft.com/office/drawing/2014/main" id="{439F70F5-DEAA-9649-DA86-276377D26A2F}"/>
              </a:ext>
            </a:extLst>
          </p:cNvPr>
          <p:cNvSpPr/>
          <p:nvPr/>
        </p:nvSpPr>
        <p:spPr>
          <a:xfrm>
            <a:off x="1024792" y="3141922"/>
            <a:ext cx="1820984" cy="988646"/>
          </a:xfrm>
          <a:prstGeom prst="ellipse">
            <a:avLst/>
          </a:prstGeom>
          <a:solidFill>
            <a:srgbClr val="D6CFE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Owal 14">
            <a:extLst>
              <a:ext uri="{FF2B5EF4-FFF2-40B4-BE49-F238E27FC236}">
                <a16:creationId xmlns:a16="http://schemas.microsoft.com/office/drawing/2014/main" id="{7A7C9E66-98C8-873C-4144-E79F361D81DF}"/>
              </a:ext>
            </a:extLst>
          </p:cNvPr>
          <p:cNvSpPr/>
          <p:nvPr/>
        </p:nvSpPr>
        <p:spPr>
          <a:xfrm>
            <a:off x="9273931" y="3174580"/>
            <a:ext cx="1820984" cy="988646"/>
          </a:xfrm>
          <a:prstGeom prst="ellipse">
            <a:avLst/>
          </a:prstGeom>
          <a:solidFill>
            <a:srgbClr val="D6CFE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Strzałka: w górę 15">
            <a:extLst>
              <a:ext uri="{FF2B5EF4-FFF2-40B4-BE49-F238E27FC236}">
                <a16:creationId xmlns:a16="http://schemas.microsoft.com/office/drawing/2014/main" id="{D8F8C960-788B-A5AA-BA7D-3C3E66F0D6F4}"/>
              </a:ext>
            </a:extLst>
          </p:cNvPr>
          <p:cNvSpPr/>
          <p:nvPr/>
        </p:nvSpPr>
        <p:spPr>
          <a:xfrm>
            <a:off x="5932853" y="2470944"/>
            <a:ext cx="211015" cy="550984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Strzałka: w górę 16">
            <a:extLst>
              <a:ext uri="{FF2B5EF4-FFF2-40B4-BE49-F238E27FC236}">
                <a16:creationId xmlns:a16="http://schemas.microsoft.com/office/drawing/2014/main" id="{008F0CDB-AAD7-1ECE-15F7-C7B654A1A6E7}"/>
              </a:ext>
            </a:extLst>
          </p:cNvPr>
          <p:cNvSpPr/>
          <p:nvPr/>
        </p:nvSpPr>
        <p:spPr>
          <a:xfrm rot="18976464">
            <a:off x="4233007" y="2682485"/>
            <a:ext cx="211015" cy="550984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Strzałka: w górę 17">
            <a:extLst>
              <a:ext uri="{FF2B5EF4-FFF2-40B4-BE49-F238E27FC236}">
                <a16:creationId xmlns:a16="http://schemas.microsoft.com/office/drawing/2014/main" id="{EC0181F4-03BB-01A7-7B21-907693DD3993}"/>
              </a:ext>
            </a:extLst>
          </p:cNvPr>
          <p:cNvSpPr/>
          <p:nvPr/>
        </p:nvSpPr>
        <p:spPr>
          <a:xfrm rot="8412166">
            <a:off x="7669824" y="4096933"/>
            <a:ext cx="211015" cy="550984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Strzałka: w górę 18">
            <a:extLst>
              <a:ext uri="{FF2B5EF4-FFF2-40B4-BE49-F238E27FC236}">
                <a16:creationId xmlns:a16="http://schemas.microsoft.com/office/drawing/2014/main" id="{43E31E58-E50A-D7B3-A826-61AEFA2572D3}"/>
              </a:ext>
            </a:extLst>
          </p:cNvPr>
          <p:cNvSpPr/>
          <p:nvPr/>
        </p:nvSpPr>
        <p:spPr>
          <a:xfrm rot="13059837">
            <a:off x="4225191" y="4052414"/>
            <a:ext cx="211015" cy="550984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Strzałka: w górę 19">
            <a:extLst>
              <a:ext uri="{FF2B5EF4-FFF2-40B4-BE49-F238E27FC236}">
                <a16:creationId xmlns:a16="http://schemas.microsoft.com/office/drawing/2014/main" id="{6DBC5A7A-22E4-D390-E794-2C25B6E3F1E9}"/>
              </a:ext>
            </a:extLst>
          </p:cNvPr>
          <p:cNvSpPr/>
          <p:nvPr/>
        </p:nvSpPr>
        <p:spPr>
          <a:xfrm rot="2228600">
            <a:off x="7626838" y="2721845"/>
            <a:ext cx="211015" cy="550984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Strzałka: w górę 20">
            <a:extLst>
              <a:ext uri="{FF2B5EF4-FFF2-40B4-BE49-F238E27FC236}">
                <a16:creationId xmlns:a16="http://schemas.microsoft.com/office/drawing/2014/main" id="{18F192FC-8EC0-D5ED-8689-EE06EA9003DF}"/>
              </a:ext>
            </a:extLst>
          </p:cNvPr>
          <p:cNvSpPr/>
          <p:nvPr/>
        </p:nvSpPr>
        <p:spPr>
          <a:xfrm rot="16200000">
            <a:off x="3160345" y="3344008"/>
            <a:ext cx="211015" cy="550984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Strzałka: w górę 21">
            <a:extLst>
              <a:ext uri="{FF2B5EF4-FFF2-40B4-BE49-F238E27FC236}">
                <a16:creationId xmlns:a16="http://schemas.microsoft.com/office/drawing/2014/main" id="{0F8A89FA-84CD-AD22-25B6-FC05B4773D69}"/>
              </a:ext>
            </a:extLst>
          </p:cNvPr>
          <p:cNvSpPr/>
          <p:nvPr/>
        </p:nvSpPr>
        <p:spPr>
          <a:xfrm rot="5400000">
            <a:off x="8799145" y="3360753"/>
            <a:ext cx="211015" cy="550984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Strzałka: w górę 22">
            <a:extLst>
              <a:ext uri="{FF2B5EF4-FFF2-40B4-BE49-F238E27FC236}">
                <a16:creationId xmlns:a16="http://schemas.microsoft.com/office/drawing/2014/main" id="{1A3D38A6-8E1F-59AD-AC8F-F68FF42E8591}"/>
              </a:ext>
            </a:extLst>
          </p:cNvPr>
          <p:cNvSpPr/>
          <p:nvPr/>
        </p:nvSpPr>
        <p:spPr>
          <a:xfrm flipV="1">
            <a:off x="5944577" y="4267063"/>
            <a:ext cx="211015" cy="550984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7962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B90B8E-2BA3-3B1B-2A6F-20FD83799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0129" y="2604666"/>
            <a:ext cx="4808416" cy="11936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Pomysł na obowiązkowe ubezpieczenia społeczne powstał w Niemczech już pod koniec XIX wieku. Wprowadził je kanclerz II Rzeszy </a:t>
            </a:r>
            <a:r>
              <a:rPr lang="pl-PL" sz="2000" b="1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Otto von Bismarck</a:t>
            </a:r>
            <a:r>
              <a:rPr lang="pl-PL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.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7C6F2145-8BA5-28FB-8C90-10D67408EC28}"/>
              </a:ext>
            </a:extLst>
          </p:cNvPr>
          <p:cNvSpPr txBox="1"/>
          <p:nvPr/>
        </p:nvSpPr>
        <p:spPr>
          <a:xfrm>
            <a:off x="803030" y="4003430"/>
            <a:ext cx="1051560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Wiele państw, w tym Polska, uznało niemieckie rozwiązania za warte naśladowania.</a:t>
            </a:r>
          </a:p>
          <a:p>
            <a:endParaRPr lang="pl-PL" dirty="0"/>
          </a:p>
          <a:p>
            <a:r>
              <a:rPr lang="pl-PL" dirty="0"/>
              <a:t>Polska po odzyskaniu niepodległości rozpoczęła prace nad własnym systemem </a:t>
            </a:r>
          </a:p>
          <a:p>
            <a:r>
              <a:rPr lang="pl-PL" dirty="0"/>
              <a:t>ubezpieczeń społecznych.</a:t>
            </a:r>
          </a:p>
          <a:p>
            <a:endParaRPr lang="pl-PL" dirty="0"/>
          </a:p>
          <a:p>
            <a:r>
              <a:rPr lang="pl-PL" dirty="0"/>
              <a:t>24 października 1934 r. prezydent Ignacy Mościcki podpisał rozporządzenie, które zakończyło prace </a:t>
            </a:r>
          </a:p>
          <a:p>
            <a:r>
              <a:rPr lang="pl-PL" dirty="0"/>
              <a:t>nad polskim systemem ubezpieczeń społecznych. W ten sposób powstał ZUS.</a:t>
            </a:r>
          </a:p>
        </p:txBody>
      </p:sp>
      <p:pic>
        <p:nvPicPr>
          <p:cNvPr id="5" name="Obraz 4" descr="Skan. Nagłówek ustawy z 1933 roku o ubezpieczeniu społecznem.">
            <a:extLst>
              <a:ext uri="{FF2B5EF4-FFF2-40B4-BE49-F238E27FC236}">
                <a16:creationId xmlns:a16="http://schemas.microsoft.com/office/drawing/2014/main" id="{831117A9-182F-A7EE-FBA1-267F764D594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7637" y="1281723"/>
            <a:ext cx="4266064" cy="2642356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ECC58CF8-2432-F97B-2A6F-3167DD184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2066" y="1008268"/>
            <a:ext cx="8679426" cy="786120"/>
          </a:xfrm>
        </p:spPr>
        <p:txBody>
          <a:bodyPr/>
          <a:lstStyle/>
          <a:p>
            <a:r>
              <a:rPr lang="pl-PL" dirty="0">
                <a:solidFill>
                  <a:srgbClr val="833988"/>
                </a:solidFill>
                <a:latin typeface="+mn-lt"/>
                <a:ea typeface="Lato Thin" panose="020F0502020204030203" pitchFamily="34" charset="0"/>
                <a:cs typeface="Lato Thin" panose="020F0502020204030203" pitchFamily="34" charset="0"/>
              </a:rPr>
              <a:t>Historia ubezpieczeń</a:t>
            </a:r>
          </a:p>
        </p:txBody>
      </p:sp>
    </p:spTree>
    <p:extLst>
      <p:ext uri="{BB962C8B-B14F-4D97-AF65-F5344CB8AC3E}">
        <p14:creationId xmlns:p14="http://schemas.microsoft.com/office/powerpoint/2010/main" val="332644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CC58CF8-2432-F97B-2A6F-3167DD184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4374" y="1120878"/>
            <a:ext cx="8679426" cy="786120"/>
          </a:xfrm>
        </p:spPr>
        <p:txBody>
          <a:bodyPr/>
          <a:lstStyle/>
          <a:p>
            <a:r>
              <a:rPr lang="pl-PL" dirty="0">
                <a:solidFill>
                  <a:srgbClr val="833988"/>
                </a:solidFill>
                <a:latin typeface="+mn-lt"/>
                <a:ea typeface="Lato Thin" panose="020F0502020204030203" pitchFamily="34" charset="0"/>
                <a:cs typeface="Lato Thin" panose="020F0502020204030203" pitchFamily="34" charset="0"/>
              </a:rPr>
              <a:t>Cel ubezpieczeń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B90B8E-2BA3-3B1B-2A6F-20FD83799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2697977"/>
            <a:ext cx="6058877" cy="37090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Ubezpieczenia społeczne zapewnią Ci pieniądze, gdy nie będziesz mógł pracować, np. z powodu choroby, macierzyństwa </a:t>
            </a:r>
            <a:br>
              <a:rPr lang="pl-PL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pl-PL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czy wieku.</a:t>
            </a:r>
          </a:p>
          <a:p>
            <a:pPr marL="0" indent="0">
              <a:buNone/>
            </a:pPr>
            <a:r>
              <a:rPr lang="pl-PL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ZUS wypłaca świadczenia przez określony czas (np. zasiłek chorobowy albo macierzyński) lub do końca życia (np. emeryturę).</a:t>
            </a:r>
          </a:p>
        </p:txBody>
      </p:sp>
      <p:pic>
        <p:nvPicPr>
          <p:cNvPr id="4" name="Obraz 3" descr="Obraz zawierający kreskówka, ubrania, rysowanie, osoba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2E783862-9B12-1220-A6E8-24B5BAE78D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586" y="1906998"/>
            <a:ext cx="4020567" cy="371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793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CC58CF8-2432-F97B-2A6F-3167DD184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4374" y="1120878"/>
            <a:ext cx="8679426" cy="786120"/>
          </a:xfrm>
        </p:spPr>
        <p:txBody>
          <a:bodyPr/>
          <a:lstStyle/>
          <a:p>
            <a:r>
              <a:rPr lang="pl-PL" dirty="0">
                <a:solidFill>
                  <a:srgbClr val="833988"/>
                </a:solidFill>
                <a:latin typeface="+mn-lt"/>
                <a:ea typeface="Lato Thin" panose="020F0502020204030203" pitchFamily="34" charset="0"/>
                <a:cs typeface="Lato Thin" panose="020F0502020204030203" pitchFamily="34" charset="0"/>
              </a:rPr>
              <a:t>System ubezpieczeń społecznych</a:t>
            </a:r>
          </a:p>
        </p:txBody>
      </p:sp>
      <p:sp>
        <p:nvSpPr>
          <p:cNvPr id="7" name="object 10">
            <a:extLst>
              <a:ext uri="{FF2B5EF4-FFF2-40B4-BE49-F238E27FC236}">
                <a16:creationId xmlns:a16="http://schemas.microsoft.com/office/drawing/2014/main" id="{7AF39137-4AD5-D8D9-C5EC-EC3A8D0E1860}"/>
              </a:ext>
            </a:extLst>
          </p:cNvPr>
          <p:cNvSpPr txBox="1"/>
          <p:nvPr/>
        </p:nvSpPr>
        <p:spPr>
          <a:xfrm>
            <a:off x="2045296" y="2350670"/>
            <a:ext cx="172656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 err="1">
                <a:solidFill>
                  <a:srgbClr val="333333"/>
                </a:solidFill>
                <a:latin typeface="Ubuntu"/>
                <a:cs typeface="Ubuntu"/>
              </a:rPr>
              <a:t>staroś</a:t>
            </a:r>
            <a:r>
              <a:rPr lang="pl-PL" sz="2000" dirty="0">
                <a:solidFill>
                  <a:srgbClr val="333333"/>
                </a:solidFill>
                <a:latin typeface="Ubuntu"/>
                <a:cs typeface="Ubuntu"/>
              </a:rPr>
              <a:t>ć</a:t>
            </a:r>
            <a:endParaRPr sz="2000" dirty="0">
              <a:solidFill>
                <a:srgbClr val="333333"/>
              </a:solidFill>
              <a:latin typeface="Ubuntu"/>
              <a:cs typeface="Ubuntu"/>
            </a:endParaRPr>
          </a:p>
        </p:txBody>
      </p:sp>
      <p:sp>
        <p:nvSpPr>
          <p:cNvPr id="8" name="object 11">
            <a:extLst>
              <a:ext uri="{FF2B5EF4-FFF2-40B4-BE49-F238E27FC236}">
                <a16:creationId xmlns:a16="http://schemas.microsoft.com/office/drawing/2014/main" id="{2AC9239B-CE14-7B6A-7EC3-482E67C1F83B}"/>
              </a:ext>
            </a:extLst>
          </p:cNvPr>
          <p:cNvSpPr txBox="1"/>
          <p:nvPr/>
        </p:nvSpPr>
        <p:spPr>
          <a:xfrm>
            <a:off x="4884857" y="2182110"/>
            <a:ext cx="166560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333333"/>
                </a:solidFill>
                <a:latin typeface="Ubuntu"/>
                <a:cs typeface="Ubuntu"/>
              </a:rPr>
              <a:t>ubezpiec</a:t>
            </a:r>
            <a:r>
              <a:rPr sz="2000" spc="-40" dirty="0">
                <a:solidFill>
                  <a:srgbClr val="333333"/>
                </a:solidFill>
                <a:latin typeface="Ubuntu"/>
                <a:cs typeface="Ubuntu"/>
              </a:rPr>
              <a:t>z</a:t>
            </a:r>
            <a:r>
              <a:rPr sz="2000" dirty="0">
                <a:solidFill>
                  <a:srgbClr val="333333"/>
                </a:solidFill>
                <a:latin typeface="Ubuntu"/>
                <a:cs typeface="Ubuntu"/>
              </a:rPr>
              <a:t>enie  emerytalne</a:t>
            </a:r>
          </a:p>
        </p:txBody>
      </p:sp>
      <p:sp>
        <p:nvSpPr>
          <p:cNvPr id="9" name="object 14">
            <a:extLst>
              <a:ext uri="{FF2B5EF4-FFF2-40B4-BE49-F238E27FC236}">
                <a16:creationId xmlns:a16="http://schemas.microsoft.com/office/drawing/2014/main" id="{D510BBE0-9B61-46F6-7EF8-82733273B323}"/>
              </a:ext>
            </a:extLst>
          </p:cNvPr>
          <p:cNvSpPr txBox="1"/>
          <p:nvPr/>
        </p:nvSpPr>
        <p:spPr>
          <a:xfrm>
            <a:off x="2045296" y="3144480"/>
            <a:ext cx="1452245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 err="1">
                <a:solidFill>
                  <a:srgbClr val="333333"/>
                </a:solidFill>
                <a:latin typeface="Ubuntu"/>
                <a:cs typeface="Ubuntu"/>
              </a:rPr>
              <a:t>nie</a:t>
            </a:r>
            <a:r>
              <a:rPr sz="2000" spc="-40" dirty="0" err="1">
                <a:solidFill>
                  <a:srgbClr val="333333"/>
                </a:solidFill>
                <a:latin typeface="Ubuntu"/>
                <a:cs typeface="Ubuntu"/>
              </a:rPr>
              <a:t>z</a:t>
            </a:r>
            <a:r>
              <a:rPr sz="2000" dirty="0" err="1">
                <a:solidFill>
                  <a:srgbClr val="333333"/>
                </a:solidFill>
                <a:latin typeface="Ubuntu"/>
                <a:cs typeface="Ubuntu"/>
              </a:rPr>
              <a:t>dolnoś</a:t>
            </a:r>
            <a:r>
              <a:rPr lang="pl-PL" sz="2000" dirty="0">
                <a:solidFill>
                  <a:srgbClr val="333333"/>
                </a:solidFill>
                <a:latin typeface="Ubuntu"/>
                <a:cs typeface="Ubuntu"/>
              </a:rPr>
              <a:t>ć</a:t>
            </a:r>
            <a:r>
              <a:rPr sz="2000" dirty="0">
                <a:solidFill>
                  <a:srgbClr val="333333"/>
                </a:solidFill>
                <a:latin typeface="Ubuntu"/>
                <a:cs typeface="Ubuntu"/>
              </a:rPr>
              <a:t>  do</a:t>
            </a:r>
            <a:r>
              <a:rPr sz="2000" spc="-10" dirty="0">
                <a:solidFill>
                  <a:srgbClr val="333333"/>
                </a:solidFill>
                <a:latin typeface="Ubuntu"/>
                <a:cs typeface="Ubuntu"/>
              </a:rPr>
              <a:t> </a:t>
            </a:r>
            <a:r>
              <a:rPr sz="2000" dirty="0">
                <a:solidFill>
                  <a:srgbClr val="333333"/>
                </a:solidFill>
                <a:latin typeface="Ubuntu"/>
                <a:cs typeface="Ubuntu"/>
              </a:rPr>
              <a:t>pracy</a:t>
            </a:r>
          </a:p>
        </p:txBody>
      </p:sp>
      <p:sp>
        <p:nvSpPr>
          <p:cNvPr id="10" name="object 15">
            <a:extLst>
              <a:ext uri="{FF2B5EF4-FFF2-40B4-BE49-F238E27FC236}">
                <a16:creationId xmlns:a16="http://schemas.microsoft.com/office/drawing/2014/main" id="{2D477A7B-3005-2BC6-5F87-41023AB66FB5}"/>
              </a:ext>
            </a:extLst>
          </p:cNvPr>
          <p:cNvSpPr txBox="1"/>
          <p:nvPr/>
        </p:nvSpPr>
        <p:spPr>
          <a:xfrm>
            <a:off x="4903907" y="3137857"/>
            <a:ext cx="165608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333333"/>
                </a:solidFill>
                <a:latin typeface="Ubuntu"/>
                <a:cs typeface="Ubuntu"/>
              </a:rPr>
              <a:t>ubezpiec</a:t>
            </a:r>
            <a:r>
              <a:rPr sz="2000" spc="-40" dirty="0">
                <a:solidFill>
                  <a:srgbClr val="333333"/>
                </a:solidFill>
                <a:latin typeface="Ubuntu"/>
                <a:cs typeface="Ubuntu"/>
              </a:rPr>
              <a:t>z</a:t>
            </a:r>
            <a:r>
              <a:rPr sz="2000" dirty="0">
                <a:solidFill>
                  <a:srgbClr val="333333"/>
                </a:solidFill>
                <a:latin typeface="Ubuntu"/>
                <a:cs typeface="Ubuntu"/>
              </a:rPr>
              <a:t>enia  </a:t>
            </a:r>
            <a:r>
              <a:rPr sz="2000" spc="-10" dirty="0">
                <a:solidFill>
                  <a:srgbClr val="333333"/>
                </a:solidFill>
                <a:latin typeface="Ubuntu"/>
                <a:cs typeface="Ubuntu"/>
              </a:rPr>
              <a:t>rentowe</a:t>
            </a:r>
            <a:endParaRPr sz="2000" dirty="0">
              <a:solidFill>
                <a:srgbClr val="333333"/>
              </a:solidFill>
              <a:latin typeface="Ubuntu"/>
              <a:cs typeface="Ubuntu"/>
            </a:endParaRPr>
          </a:p>
        </p:txBody>
      </p:sp>
      <p:sp>
        <p:nvSpPr>
          <p:cNvPr id="11" name="object 18">
            <a:extLst>
              <a:ext uri="{FF2B5EF4-FFF2-40B4-BE49-F238E27FC236}">
                <a16:creationId xmlns:a16="http://schemas.microsoft.com/office/drawing/2014/main" id="{E88B82FB-38AC-EBE0-77C5-605A8B17AB0B}"/>
              </a:ext>
            </a:extLst>
          </p:cNvPr>
          <p:cNvSpPr txBox="1"/>
          <p:nvPr/>
        </p:nvSpPr>
        <p:spPr>
          <a:xfrm>
            <a:off x="2027516" y="5340544"/>
            <a:ext cx="189103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333333"/>
                </a:solidFill>
                <a:latin typeface="Ubuntu"/>
                <a:cs typeface="Ubuntu"/>
              </a:rPr>
              <a:t>macierzyństwo</a:t>
            </a:r>
            <a:endParaRPr sz="2000" dirty="0">
              <a:solidFill>
                <a:srgbClr val="333333"/>
              </a:solidFill>
              <a:latin typeface="Ubuntu"/>
              <a:cs typeface="Ubuntu"/>
            </a:endParaRPr>
          </a:p>
          <a:p>
            <a:pPr marL="12700">
              <a:lnSpc>
                <a:spcPct val="100000"/>
              </a:lnSpc>
            </a:pPr>
            <a:r>
              <a:rPr sz="2000" dirty="0" err="1">
                <a:solidFill>
                  <a:srgbClr val="333333"/>
                </a:solidFill>
                <a:latin typeface="Ubuntu"/>
                <a:cs typeface="Ubuntu"/>
              </a:rPr>
              <a:t>i</a:t>
            </a:r>
            <a:r>
              <a:rPr sz="2000" dirty="0">
                <a:solidFill>
                  <a:srgbClr val="333333"/>
                </a:solidFill>
                <a:latin typeface="Ubuntu"/>
                <a:cs typeface="Ubuntu"/>
              </a:rPr>
              <a:t> </a:t>
            </a:r>
            <a:r>
              <a:rPr sz="2000" spc="-5" dirty="0" err="1">
                <a:solidFill>
                  <a:srgbClr val="333333"/>
                </a:solidFill>
                <a:latin typeface="Ubuntu"/>
                <a:cs typeface="Ubuntu"/>
              </a:rPr>
              <a:t>chorob</a:t>
            </a:r>
            <a:r>
              <a:rPr lang="pl-PL" sz="2000" spc="-5" dirty="0">
                <a:solidFill>
                  <a:srgbClr val="333333"/>
                </a:solidFill>
                <a:latin typeface="Ubuntu"/>
                <a:cs typeface="Ubuntu"/>
              </a:rPr>
              <a:t>a</a:t>
            </a:r>
            <a:endParaRPr sz="2000" dirty="0">
              <a:solidFill>
                <a:srgbClr val="333333"/>
              </a:solidFill>
              <a:latin typeface="Ubuntu"/>
              <a:cs typeface="Ubuntu"/>
            </a:endParaRPr>
          </a:p>
        </p:txBody>
      </p:sp>
      <p:sp>
        <p:nvSpPr>
          <p:cNvPr id="12" name="object 19">
            <a:extLst>
              <a:ext uri="{FF2B5EF4-FFF2-40B4-BE49-F238E27FC236}">
                <a16:creationId xmlns:a16="http://schemas.microsoft.com/office/drawing/2014/main" id="{B1DDBF5F-8E1F-C92E-EA22-4AFE80C80E6B}"/>
              </a:ext>
            </a:extLst>
          </p:cNvPr>
          <p:cNvSpPr txBox="1"/>
          <p:nvPr/>
        </p:nvSpPr>
        <p:spPr>
          <a:xfrm>
            <a:off x="4884857" y="5340544"/>
            <a:ext cx="166560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333333"/>
                </a:solidFill>
                <a:latin typeface="Ubuntu"/>
                <a:cs typeface="Ubuntu"/>
              </a:rPr>
              <a:t>ubezpiec</a:t>
            </a:r>
            <a:r>
              <a:rPr sz="2000" spc="-40" dirty="0">
                <a:solidFill>
                  <a:srgbClr val="333333"/>
                </a:solidFill>
                <a:latin typeface="Ubuntu"/>
                <a:cs typeface="Ubuntu"/>
              </a:rPr>
              <a:t>z</a:t>
            </a:r>
            <a:r>
              <a:rPr sz="2000" dirty="0">
                <a:solidFill>
                  <a:srgbClr val="333333"/>
                </a:solidFill>
                <a:latin typeface="Ubuntu"/>
                <a:cs typeface="Ubuntu"/>
              </a:rPr>
              <a:t>enie  </a:t>
            </a:r>
            <a:r>
              <a:rPr sz="2000" spc="-5" dirty="0">
                <a:solidFill>
                  <a:srgbClr val="333333"/>
                </a:solidFill>
                <a:latin typeface="Ubuntu"/>
                <a:cs typeface="Ubuntu"/>
              </a:rPr>
              <a:t>chorobowe</a:t>
            </a:r>
            <a:endParaRPr sz="2000" dirty="0">
              <a:solidFill>
                <a:srgbClr val="333333"/>
              </a:solidFill>
              <a:latin typeface="Ubuntu"/>
              <a:cs typeface="Ubuntu"/>
            </a:endParaRPr>
          </a:p>
        </p:txBody>
      </p:sp>
      <p:sp>
        <p:nvSpPr>
          <p:cNvPr id="13" name="object 22">
            <a:extLst>
              <a:ext uri="{FF2B5EF4-FFF2-40B4-BE49-F238E27FC236}">
                <a16:creationId xmlns:a16="http://schemas.microsoft.com/office/drawing/2014/main" id="{B06C0BC7-7B27-53EA-37E7-420B3220DA9E}"/>
              </a:ext>
            </a:extLst>
          </p:cNvPr>
          <p:cNvSpPr txBox="1"/>
          <p:nvPr/>
        </p:nvSpPr>
        <p:spPr>
          <a:xfrm>
            <a:off x="2045296" y="4251906"/>
            <a:ext cx="187325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pl-PL" sz="2000" spc="5" dirty="0">
                <a:solidFill>
                  <a:srgbClr val="333333"/>
                </a:solidFill>
                <a:latin typeface="Ubuntu"/>
                <a:cs typeface="Ubuntu"/>
              </a:rPr>
              <a:t>w</a:t>
            </a:r>
            <a:r>
              <a:rPr sz="2000" spc="5" dirty="0" err="1">
                <a:solidFill>
                  <a:srgbClr val="333333"/>
                </a:solidFill>
                <a:latin typeface="Ubuntu"/>
                <a:cs typeface="Ubuntu"/>
              </a:rPr>
              <a:t>ypad</a:t>
            </a:r>
            <a:r>
              <a:rPr lang="pl-PL" sz="2000" spc="5" dirty="0">
                <a:solidFill>
                  <a:srgbClr val="333333"/>
                </a:solidFill>
                <a:latin typeface="Ubuntu"/>
                <a:cs typeface="Ubuntu"/>
              </a:rPr>
              <a:t>e</a:t>
            </a:r>
            <a:r>
              <a:rPr sz="2000" spc="5" dirty="0">
                <a:solidFill>
                  <a:srgbClr val="333333"/>
                </a:solidFill>
                <a:latin typeface="Ubuntu"/>
                <a:cs typeface="Ubuntu"/>
              </a:rPr>
              <a:t>k</a:t>
            </a:r>
            <a:br>
              <a:rPr lang="pl-PL" sz="2000" spc="5" dirty="0">
                <a:solidFill>
                  <a:srgbClr val="333333"/>
                </a:solidFill>
                <a:latin typeface="Ubuntu"/>
                <a:cs typeface="Ubuntu"/>
              </a:rPr>
            </a:br>
            <a:r>
              <a:rPr sz="2000" dirty="0" err="1">
                <a:solidFill>
                  <a:srgbClr val="333333"/>
                </a:solidFill>
                <a:latin typeface="Ubuntu"/>
                <a:cs typeface="Ubuntu"/>
              </a:rPr>
              <a:t>przy</a:t>
            </a:r>
            <a:r>
              <a:rPr sz="2000" spc="-10" dirty="0">
                <a:solidFill>
                  <a:srgbClr val="333333"/>
                </a:solidFill>
                <a:latin typeface="Ubuntu"/>
                <a:cs typeface="Ubuntu"/>
              </a:rPr>
              <a:t> </a:t>
            </a:r>
            <a:r>
              <a:rPr sz="2000" dirty="0">
                <a:solidFill>
                  <a:srgbClr val="333333"/>
                </a:solidFill>
                <a:latin typeface="Ubuntu"/>
                <a:cs typeface="Ubuntu"/>
              </a:rPr>
              <a:t>pracy</a:t>
            </a:r>
          </a:p>
        </p:txBody>
      </p:sp>
      <p:sp>
        <p:nvSpPr>
          <p:cNvPr id="14" name="object 23">
            <a:extLst>
              <a:ext uri="{FF2B5EF4-FFF2-40B4-BE49-F238E27FC236}">
                <a16:creationId xmlns:a16="http://schemas.microsoft.com/office/drawing/2014/main" id="{2B93A188-9174-BE92-092E-D102F823E6A8}"/>
              </a:ext>
            </a:extLst>
          </p:cNvPr>
          <p:cNvSpPr txBox="1"/>
          <p:nvPr/>
        </p:nvSpPr>
        <p:spPr>
          <a:xfrm>
            <a:off x="4894382" y="4251906"/>
            <a:ext cx="166560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333333"/>
                </a:solidFill>
                <a:latin typeface="Ubuntu"/>
                <a:cs typeface="Ubuntu"/>
              </a:rPr>
              <a:t>ubezpiec</a:t>
            </a:r>
            <a:r>
              <a:rPr sz="2000" spc="-40" dirty="0">
                <a:solidFill>
                  <a:srgbClr val="333333"/>
                </a:solidFill>
                <a:latin typeface="Ubuntu"/>
                <a:cs typeface="Ubuntu"/>
              </a:rPr>
              <a:t>z</a:t>
            </a:r>
            <a:r>
              <a:rPr sz="2000" dirty="0">
                <a:solidFill>
                  <a:srgbClr val="333333"/>
                </a:solidFill>
                <a:latin typeface="Ubuntu"/>
                <a:cs typeface="Ubuntu"/>
              </a:rPr>
              <a:t>enie  </a:t>
            </a:r>
            <a:r>
              <a:rPr sz="2000" spc="-10" dirty="0">
                <a:solidFill>
                  <a:srgbClr val="333333"/>
                </a:solidFill>
                <a:latin typeface="Ubuntu"/>
                <a:cs typeface="Ubuntu"/>
              </a:rPr>
              <a:t>wypadkowe</a:t>
            </a:r>
            <a:endParaRPr sz="2000" dirty="0">
              <a:solidFill>
                <a:srgbClr val="333333"/>
              </a:solidFill>
              <a:latin typeface="Ubuntu"/>
              <a:cs typeface="Ubuntu"/>
            </a:endParaRPr>
          </a:p>
        </p:txBody>
      </p:sp>
      <p:sp>
        <p:nvSpPr>
          <p:cNvPr id="15" name="object 13">
            <a:extLst>
              <a:ext uri="{FF2B5EF4-FFF2-40B4-BE49-F238E27FC236}">
                <a16:creationId xmlns:a16="http://schemas.microsoft.com/office/drawing/2014/main" id="{C968D24E-01D9-8B98-0FEC-89925E73C274}"/>
              </a:ext>
            </a:extLst>
          </p:cNvPr>
          <p:cNvSpPr/>
          <p:nvPr/>
        </p:nvSpPr>
        <p:spPr>
          <a:xfrm>
            <a:off x="4293793" y="2405635"/>
            <a:ext cx="321945" cy="234315"/>
          </a:xfrm>
          <a:custGeom>
            <a:avLst/>
            <a:gdLst/>
            <a:ahLst/>
            <a:cxnLst/>
            <a:rect l="l" t="t" r="r" b="b"/>
            <a:pathLst>
              <a:path w="321945" h="234314">
                <a:moveTo>
                  <a:pt x="0" y="0"/>
                </a:moveTo>
                <a:lnTo>
                  <a:pt x="0" y="234289"/>
                </a:lnTo>
                <a:lnTo>
                  <a:pt x="321919" y="117144"/>
                </a:lnTo>
                <a:lnTo>
                  <a:pt x="0" y="0"/>
                </a:lnTo>
                <a:close/>
              </a:path>
            </a:pathLst>
          </a:custGeom>
          <a:solidFill>
            <a:srgbClr val="2A6EB4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13">
            <a:extLst>
              <a:ext uri="{FF2B5EF4-FFF2-40B4-BE49-F238E27FC236}">
                <a16:creationId xmlns:a16="http://schemas.microsoft.com/office/drawing/2014/main" id="{2E8E8020-FC54-99AD-56CF-B816FBA3DC42}"/>
              </a:ext>
            </a:extLst>
          </p:cNvPr>
          <p:cNvSpPr/>
          <p:nvPr/>
        </p:nvSpPr>
        <p:spPr>
          <a:xfrm>
            <a:off x="4294367" y="3334212"/>
            <a:ext cx="321945" cy="234315"/>
          </a:xfrm>
          <a:custGeom>
            <a:avLst/>
            <a:gdLst/>
            <a:ahLst/>
            <a:cxnLst/>
            <a:rect l="l" t="t" r="r" b="b"/>
            <a:pathLst>
              <a:path w="321945" h="234314">
                <a:moveTo>
                  <a:pt x="0" y="0"/>
                </a:moveTo>
                <a:lnTo>
                  <a:pt x="0" y="234289"/>
                </a:lnTo>
                <a:lnTo>
                  <a:pt x="321919" y="117144"/>
                </a:lnTo>
                <a:lnTo>
                  <a:pt x="0" y="0"/>
                </a:lnTo>
                <a:close/>
              </a:path>
            </a:pathLst>
          </a:custGeom>
          <a:solidFill>
            <a:srgbClr val="2A6EB4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2">
            <a:extLst>
              <a:ext uri="{FF2B5EF4-FFF2-40B4-BE49-F238E27FC236}">
                <a16:creationId xmlns:a16="http://schemas.microsoft.com/office/drawing/2014/main" id="{B7659E08-56C0-AC2A-1CF6-DFD60B02A135}"/>
              </a:ext>
            </a:extLst>
          </p:cNvPr>
          <p:cNvSpPr/>
          <p:nvPr/>
        </p:nvSpPr>
        <p:spPr>
          <a:xfrm>
            <a:off x="3955487" y="4566352"/>
            <a:ext cx="440690" cy="0"/>
          </a:xfrm>
          <a:custGeom>
            <a:avLst/>
            <a:gdLst/>
            <a:ahLst/>
            <a:cxnLst/>
            <a:rect l="l" t="t" r="r" b="b"/>
            <a:pathLst>
              <a:path w="440689">
                <a:moveTo>
                  <a:pt x="0" y="0"/>
                </a:moveTo>
                <a:lnTo>
                  <a:pt x="440105" y="0"/>
                </a:lnTo>
              </a:path>
            </a:pathLst>
          </a:custGeom>
          <a:ln w="93154">
            <a:solidFill>
              <a:srgbClr val="2A6EB4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object 12">
            <a:extLst>
              <a:ext uri="{FF2B5EF4-FFF2-40B4-BE49-F238E27FC236}">
                <a16:creationId xmlns:a16="http://schemas.microsoft.com/office/drawing/2014/main" id="{470C847C-9DE9-EC8E-2A9C-ADC40804F755}"/>
              </a:ext>
            </a:extLst>
          </p:cNvPr>
          <p:cNvSpPr/>
          <p:nvPr/>
        </p:nvSpPr>
        <p:spPr>
          <a:xfrm>
            <a:off x="3933364" y="5613726"/>
            <a:ext cx="440690" cy="0"/>
          </a:xfrm>
          <a:custGeom>
            <a:avLst/>
            <a:gdLst/>
            <a:ahLst/>
            <a:cxnLst/>
            <a:rect l="l" t="t" r="r" b="b"/>
            <a:pathLst>
              <a:path w="440689">
                <a:moveTo>
                  <a:pt x="0" y="0"/>
                </a:moveTo>
                <a:lnTo>
                  <a:pt x="440105" y="0"/>
                </a:lnTo>
              </a:path>
            </a:pathLst>
          </a:custGeom>
          <a:ln w="93154">
            <a:solidFill>
              <a:srgbClr val="2A6EB4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object 13">
            <a:extLst>
              <a:ext uri="{FF2B5EF4-FFF2-40B4-BE49-F238E27FC236}">
                <a16:creationId xmlns:a16="http://schemas.microsoft.com/office/drawing/2014/main" id="{98BE08CF-22B1-EB61-CC40-D91AD84AC88B}"/>
              </a:ext>
            </a:extLst>
          </p:cNvPr>
          <p:cNvSpPr/>
          <p:nvPr/>
        </p:nvSpPr>
        <p:spPr>
          <a:xfrm>
            <a:off x="4286978" y="5496568"/>
            <a:ext cx="321945" cy="234315"/>
          </a:xfrm>
          <a:custGeom>
            <a:avLst/>
            <a:gdLst/>
            <a:ahLst/>
            <a:cxnLst/>
            <a:rect l="l" t="t" r="r" b="b"/>
            <a:pathLst>
              <a:path w="321945" h="234314">
                <a:moveTo>
                  <a:pt x="0" y="0"/>
                </a:moveTo>
                <a:lnTo>
                  <a:pt x="0" y="234289"/>
                </a:lnTo>
                <a:lnTo>
                  <a:pt x="321919" y="117144"/>
                </a:lnTo>
                <a:lnTo>
                  <a:pt x="0" y="0"/>
                </a:lnTo>
                <a:close/>
              </a:path>
            </a:pathLst>
          </a:custGeom>
          <a:solidFill>
            <a:srgbClr val="2A6EB4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13">
            <a:extLst>
              <a:ext uri="{FF2B5EF4-FFF2-40B4-BE49-F238E27FC236}">
                <a16:creationId xmlns:a16="http://schemas.microsoft.com/office/drawing/2014/main" id="{8650B87A-33D1-940B-DE70-C4E0AB17117D}"/>
              </a:ext>
            </a:extLst>
          </p:cNvPr>
          <p:cNvSpPr/>
          <p:nvPr/>
        </p:nvSpPr>
        <p:spPr>
          <a:xfrm>
            <a:off x="4296762" y="4451790"/>
            <a:ext cx="321945" cy="234315"/>
          </a:xfrm>
          <a:custGeom>
            <a:avLst/>
            <a:gdLst/>
            <a:ahLst/>
            <a:cxnLst/>
            <a:rect l="l" t="t" r="r" b="b"/>
            <a:pathLst>
              <a:path w="321945" h="234314">
                <a:moveTo>
                  <a:pt x="0" y="0"/>
                </a:moveTo>
                <a:lnTo>
                  <a:pt x="0" y="234289"/>
                </a:lnTo>
                <a:lnTo>
                  <a:pt x="321919" y="117144"/>
                </a:lnTo>
                <a:lnTo>
                  <a:pt x="0" y="0"/>
                </a:lnTo>
                <a:close/>
              </a:path>
            </a:pathLst>
          </a:custGeom>
          <a:solidFill>
            <a:srgbClr val="2A6EB4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object 12">
            <a:extLst>
              <a:ext uri="{FF2B5EF4-FFF2-40B4-BE49-F238E27FC236}">
                <a16:creationId xmlns:a16="http://schemas.microsoft.com/office/drawing/2014/main" id="{E8B58E69-1AD0-4423-0201-4B39BE673BF0}"/>
              </a:ext>
            </a:extLst>
          </p:cNvPr>
          <p:cNvSpPr/>
          <p:nvPr/>
        </p:nvSpPr>
        <p:spPr>
          <a:xfrm>
            <a:off x="3945950" y="3455357"/>
            <a:ext cx="440690" cy="0"/>
          </a:xfrm>
          <a:custGeom>
            <a:avLst/>
            <a:gdLst/>
            <a:ahLst/>
            <a:cxnLst/>
            <a:rect l="l" t="t" r="r" b="b"/>
            <a:pathLst>
              <a:path w="440689">
                <a:moveTo>
                  <a:pt x="0" y="0"/>
                </a:moveTo>
                <a:lnTo>
                  <a:pt x="440105" y="0"/>
                </a:lnTo>
              </a:path>
            </a:pathLst>
          </a:custGeom>
          <a:ln w="93154">
            <a:solidFill>
              <a:srgbClr val="2A6EB4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object 12">
            <a:extLst>
              <a:ext uri="{FF2B5EF4-FFF2-40B4-BE49-F238E27FC236}">
                <a16:creationId xmlns:a16="http://schemas.microsoft.com/office/drawing/2014/main" id="{4681CCB3-2EF5-EA5A-24A0-3F4A90BAAFE8}"/>
              </a:ext>
            </a:extLst>
          </p:cNvPr>
          <p:cNvSpPr/>
          <p:nvPr/>
        </p:nvSpPr>
        <p:spPr>
          <a:xfrm>
            <a:off x="3945950" y="2522792"/>
            <a:ext cx="440690" cy="0"/>
          </a:xfrm>
          <a:custGeom>
            <a:avLst/>
            <a:gdLst/>
            <a:ahLst/>
            <a:cxnLst/>
            <a:rect l="l" t="t" r="r" b="b"/>
            <a:pathLst>
              <a:path w="440689">
                <a:moveTo>
                  <a:pt x="0" y="0"/>
                </a:moveTo>
                <a:lnTo>
                  <a:pt x="440105" y="0"/>
                </a:lnTo>
              </a:path>
            </a:pathLst>
          </a:custGeom>
          <a:ln w="93154">
            <a:solidFill>
              <a:srgbClr val="2A6EB4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3" name="Obraz 22" descr="Obraz zawierający Ludzka twarz, uśmiech, ubrania, kreskówka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7EF4A102-3C4B-BAFC-1C21-6A2D0F45FD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894" y="2083079"/>
            <a:ext cx="5827106" cy="411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052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CC58CF8-2432-F97B-2A6F-3167DD184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4374" y="1120878"/>
            <a:ext cx="8679426" cy="786120"/>
          </a:xfrm>
        </p:spPr>
        <p:txBody>
          <a:bodyPr>
            <a:noAutofit/>
          </a:bodyPr>
          <a:lstStyle/>
          <a:p>
            <a:r>
              <a:rPr lang="pl-PL" sz="3600" dirty="0">
                <a:solidFill>
                  <a:srgbClr val="833988"/>
                </a:solidFill>
                <a:latin typeface="+mn-lt"/>
                <a:ea typeface="Lato Thin" panose="020F0502020204030203" pitchFamily="34" charset="0"/>
                <a:cs typeface="Lato Thin" panose="020F0502020204030203" pitchFamily="34" charset="0"/>
              </a:rPr>
              <a:t>Ze świadczeń z ubezpieczeń społecznych korzystamy przez całe życie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B90B8E-2BA3-3B1B-2A6F-20FD83799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9991" y="2535924"/>
            <a:ext cx="6058877" cy="358568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pl-PL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zasiłek macierzyński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zasiłek opiekuńczy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zasiłek chorobowy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świadczenie rehabilitacyjne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rehabilitacja lecznicza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renta z tytułu niezdolności do pracy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emerytura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zasiłek pogrzebowy</a:t>
            </a:r>
          </a:p>
        </p:txBody>
      </p:sp>
      <p:pic>
        <p:nvPicPr>
          <p:cNvPr id="5" name="Obraz 4" descr="Obraz zawierający kreskówka, ubrania, osoba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D73DD250-0259-2333-6B07-3B27F997B0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5245" y="818695"/>
            <a:ext cx="8182448" cy="5783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090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 descr="Obraz zawierający ubrania, rysowanie, clipart, osoba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32B63317-3530-4545-A063-86D61B9EC1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066" y="3919775"/>
            <a:ext cx="2314123" cy="2231844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ECC58CF8-2432-F97B-2A6F-3167DD184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9082" y="1159955"/>
            <a:ext cx="8679426" cy="786120"/>
          </a:xfrm>
        </p:spPr>
        <p:txBody>
          <a:bodyPr>
            <a:noAutofit/>
          </a:bodyPr>
          <a:lstStyle/>
          <a:p>
            <a:r>
              <a:rPr lang="pl-PL" sz="3600" dirty="0">
                <a:solidFill>
                  <a:srgbClr val="833988"/>
                </a:solidFill>
                <a:latin typeface="+mn-lt"/>
                <a:ea typeface="Lato Thin" panose="020F0502020204030203" pitchFamily="34" charset="0"/>
                <a:cs typeface="Lato Thin" panose="020F0502020204030203" pitchFamily="34" charset="0"/>
              </a:rPr>
              <a:t>Uczestnicy powszechnego systemu ubezpieczeń społecznych to:</a:t>
            </a: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E63EF3D5-990B-8B29-5EB4-B3D13FD475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9509" y="2407391"/>
            <a:ext cx="3466122" cy="270361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400" b="1" dirty="0">
                <a:solidFill>
                  <a:srgbClr val="333333"/>
                </a:solidFill>
              </a:rPr>
              <a:t>świadczeniobiorcy</a:t>
            </a:r>
          </a:p>
          <a:p>
            <a:pPr marL="0" indent="0" algn="ctr">
              <a:buNone/>
            </a:pPr>
            <a:r>
              <a:rPr lang="pl-PL" sz="1900" dirty="0">
                <a:solidFill>
                  <a:srgbClr val="333333"/>
                </a:solidFill>
              </a:rPr>
              <a:t>m.in. emeryci, renciści,  osoby, które pobierają zasiłki</a:t>
            </a:r>
            <a:br>
              <a:rPr lang="pl-PL" sz="1900" dirty="0">
                <a:solidFill>
                  <a:srgbClr val="333333"/>
                </a:solidFill>
              </a:rPr>
            </a:br>
            <a:r>
              <a:rPr lang="pl-PL" sz="1900" b="1" dirty="0">
                <a:solidFill>
                  <a:srgbClr val="333333"/>
                </a:solidFill>
              </a:rPr>
              <a:t>(około 10,5 mln)</a:t>
            </a:r>
          </a:p>
          <a:p>
            <a:pPr marL="0" indent="0">
              <a:buNone/>
            </a:pPr>
            <a:endParaRPr lang="pl-PL" sz="2400" dirty="0">
              <a:solidFill>
                <a:srgbClr val="70357A"/>
              </a:solidFill>
            </a:endParaRPr>
          </a:p>
        </p:txBody>
      </p:sp>
      <p:sp>
        <p:nvSpPr>
          <p:cNvPr id="8" name="Symbol zastępczy zawartości 2">
            <a:extLst>
              <a:ext uri="{FF2B5EF4-FFF2-40B4-BE49-F238E27FC236}">
                <a16:creationId xmlns:a16="http://schemas.microsoft.com/office/drawing/2014/main" id="{A7DF4C20-1A2E-C7A2-85E3-581B7B06ED85}"/>
              </a:ext>
            </a:extLst>
          </p:cNvPr>
          <p:cNvSpPr txBox="1">
            <a:spLocks/>
          </p:cNvSpPr>
          <p:nvPr/>
        </p:nvSpPr>
        <p:spPr>
          <a:xfrm>
            <a:off x="967171" y="2407391"/>
            <a:ext cx="2877765" cy="19448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sz="2400" b="1" dirty="0">
                <a:solidFill>
                  <a:srgbClr val="333333"/>
                </a:solidFill>
              </a:rPr>
              <a:t>ubezpieczeni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pl-PL" sz="1800" dirty="0">
                <a:solidFill>
                  <a:srgbClr val="333333"/>
                </a:solidFill>
              </a:rPr>
              <a:t>m.in. pracownicy,</a:t>
            </a:r>
            <a:br>
              <a:rPr lang="pl-PL" sz="1800" dirty="0">
                <a:solidFill>
                  <a:srgbClr val="333333"/>
                </a:solidFill>
              </a:rPr>
            </a:br>
            <a:r>
              <a:rPr lang="pl-PL" sz="1800" dirty="0">
                <a:solidFill>
                  <a:srgbClr val="333333"/>
                </a:solidFill>
              </a:rPr>
              <a:t>zleceniobiorcy</a:t>
            </a:r>
            <a:br>
              <a:rPr lang="pl-PL" sz="1800" dirty="0">
                <a:solidFill>
                  <a:srgbClr val="333333"/>
                </a:solidFill>
              </a:rPr>
            </a:br>
            <a:r>
              <a:rPr lang="pl-PL" sz="1800" b="1" dirty="0">
                <a:solidFill>
                  <a:srgbClr val="333333"/>
                </a:solidFill>
              </a:rPr>
              <a:t>(ponad 16 mln)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pl-PL" sz="2400" dirty="0">
              <a:solidFill>
                <a:srgbClr val="70357A"/>
              </a:solidFill>
            </a:endParaRPr>
          </a:p>
        </p:txBody>
      </p:sp>
      <p:sp>
        <p:nvSpPr>
          <p:cNvPr id="10" name="Symbol zastępczy zawartości 2">
            <a:extLst>
              <a:ext uri="{FF2B5EF4-FFF2-40B4-BE49-F238E27FC236}">
                <a16:creationId xmlns:a16="http://schemas.microsoft.com/office/drawing/2014/main" id="{88D65AB0-4C48-E1B1-C0D8-1462CF91B8EB}"/>
              </a:ext>
            </a:extLst>
          </p:cNvPr>
          <p:cNvSpPr txBox="1">
            <a:spLocks/>
          </p:cNvSpPr>
          <p:nvPr/>
        </p:nvSpPr>
        <p:spPr>
          <a:xfrm>
            <a:off x="7473228" y="2407391"/>
            <a:ext cx="4320187" cy="27036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sz="2400" b="1" dirty="0">
                <a:solidFill>
                  <a:srgbClr val="333333"/>
                </a:solidFill>
              </a:rPr>
              <a:t>płatnicy składek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pl-PL" sz="1900" dirty="0">
                <a:solidFill>
                  <a:srgbClr val="333333"/>
                </a:solidFill>
              </a:rPr>
              <a:t>m.in. pracodawcy,  zleceniodawcy, osoby, które prowadzą działalność</a:t>
            </a:r>
            <a:br>
              <a:rPr lang="pl-PL" sz="1900" dirty="0">
                <a:solidFill>
                  <a:srgbClr val="333333"/>
                </a:solidFill>
              </a:rPr>
            </a:br>
            <a:r>
              <a:rPr lang="pl-PL" sz="1900" dirty="0">
                <a:solidFill>
                  <a:srgbClr val="333333"/>
                </a:solidFill>
              </a:rPr>
              <a:t>gospodarczą </a:t>
            </a:r>
            <a:r>
              <a:rPr lang="pl-PL" sz="1900" b="1" dirty="0">
                <a:solidFill>
                  <a:srgbClr val="333333"/>
                </a:solidFill>
              </a:rPr>
              <a:t>(około 3 mln) </a:t>
            </a:r>
          </a:p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endParaRPr lang="pl-PL" sz="1900" dirty="0">
              <a:solidFill>
                <a:srgbClr val="333333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pl-PL" sz="2400" dirty="0">
              <a:solidFill>
                <a:srgbClr val="70357A"/>
              </a:solidFill>
            </a:endParaRPr>
          </a:p>
        </p:txBody>
      </p:sp>
      <p:pic>
        <p:nvPicPr>
          <p:cNvPr id="11" name="Obraz 10" descr="Obraz zawierający ubrania, kreskówka, rysowanie, osoba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C376E707-CC71-AA14-4F79-27323B72EA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044" y="3952201"/>
            <a:ext cx="1756064" cy="2189714"/>
          </a:xfrm>
          <a:prstGeom prst="rect">
            <a:avLst/>
          </a:prstGeom>
        </p:spPr>
      </p:pic>
      <p:pic>
        <p:nvPicPr>
          <p:cNvPr id="13" name="Obraz 12" descr="Obraz zawierający rysowanie, Ludzka twarz, ilustracja, kreskówka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62DDEC7E-5431-1428-089D-02C5883E523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188" y="3881675"/>
            <a:ext cx="2314123" cy="22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353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CC58CF8-2432-F97B-2A6F-3167DD184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8576" y="1262768"/>
            <a:ext cx="8192814" cy="786120"/>
          </a:xfrm>
        </p:spPr>
        <p:txBody>
          <a:bodyPr>
            <a:noAutofit/>
          </a:bodyPr>
          <a:lstStyle/>
          <a:p>
            <a:r>
              <a:rPr lang="pl-PL" dirty="0">
                <a:solidFill>
                  <a:srgbClr val="833988"/>
                </a:solidFill>
                <a:latin typeface="+mn-lt"/>
                <a:ea typeface="Lato Thin" panose="020F0502020204030203" pitchFamily="34" charset="0"/>
                <a:cs typeface="Lato Thin" panose="020F0502020204030203" pitchFamily="34" charset="0"/>
              </a:rPr>
              <a:t>ZUS ≠ FUS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AA4696C1-DAA2-8484-C430-C5809ABF4B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941" y="2440480"/>
            <a:ext cx="6882634" cy="4351338"/>
          </a:xfrm>
        </p:spPr>
        <p:txBody>
          <a:bodyPr/>
          <a:lstStyle/>
          <a:p>
            <a:pPr marL="0" indent="0">
              <a:buNone/>
            </a:pPr>
            <a:r>
              <a:rPr lang="pl-PL" sz="2400" dirty="0"/>
              <a:t>Składki na ubezpieczenia społeczne wpływają</a:t>
            </a:r>
            <a:br>
              <a:rPr lang="pl-PL" sz="2400" dirty="0"/>
            </a:br>
            <a:r>
              <a:rPr lang="pl-PL" sz="2400" dirty="0"/>
              <a:t>do specjalnego funduszu – Funduszu Ubezpieczeń Społecznych (FUS).</a:t>
            </a:r>
          </a:p>
          <a:p>
            <a:pPr marL="0" indent="0">
              <a:buNone/>
            </a:pPr>
            <a:r>
              <a:rPr lang="pl-PL" sz="2400" dirty="0"/>
              <a:t>Ze środków FUS finansowane są świadczenia, m.in. emerytury, renty i zasiłki. Świadczenia te wypłaca ZUS albo płatnicy składek.</a:t>
            </a:r>
          </a:p>
          <a:p>
            <a:pPr marL="0" indent="0">
              <a:buNone/>
            </a:pPr>
            <a:endParaRPr lang="pl-PL" sz="2400" dirty="0"/>
          </a:p>
          <a:p>
            <a:pPr marL="0" indent="0">
              <a:buNone/>
            </a:pPr>
            <a:r>
              <a:rPr lang="pl-PL" sz="2400" dirty="0"/>
              <a:t>Funduszem Ubezpieczeń Społecznych zarządza Zakład Ubezpieczeń Społecznych.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7" name="Obraz 6" descr="Obraz zawierający clipart, rysowanie, ubrania, Kreskówka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B48B1AF8-7980-B0BF-65EA-FA3257FA11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2292" y="1752527"/>
            <a:ext cx="4026978" cy="4209130"/>
          </a:xfrm>
          <a:prstGeom prst="rect">
            <a:avLst/>
          </a:prstGeom>
        </p:spPr>
      </p:pic>
      <p:sp>
        <p:nvSpPr>
          <p:cNvPr id="8" name="object 13">
            <a:extLst>
              <a:ext uri="{FF2B5EF4-FFF2-40B4-BE49-F238E27FC236}">
                <a16:creationId xmlns:a16="http://schemas.microsoft.com/office/drawing/2014/main" id="{AE50B218-A7EB-D835-94CD-BCCB70327059}"/>
              </a:ext>
            </a:extLst>
          </p:cNvPr>
          <p:cNvSpPr/>
          <p:nvPr/>
        </p:nvSpPr>
        <p:spPr>
          <a:xfrm>
            <a:off x="938873" y="4795942"/>
            <a:ext cx="3002506" cy="144145"/>
          </a:xfrm>
          <a:custGeom>
            <a:avLst/>
            <a:gdLst/>
            <a:ahLst/>
            <a:cxnLst/>
            <a:rect l="l" t="t" r="r" b="b"/>
            <a:pathLst>
              <a:path w="1134745" h="144145">
                <a:moveTo>
                  <a:pt x="1134275" y="0"/>
                </a:moveTo>
                <a:lnTo>
                  <a:pt x="0" y="0"/>
                </a:lnTo>
                <a:lnTo>
                  <a:pt x="0" y="144005"/>
                </a:lnTo>
                <a:lnTo>
                  <a:pt x="1134275" y="144005"/>
                </a:lnTo>
                <a:lnTo>
                  <a:pt x="1134275" y="0"/>
                </a:lnTo>
                <a:close/>
              </a:path>
            </a:pathLst>
          </a:custGeom>
          <a:solidFill>
            <a:srgbClr val="833988"/>
          </a:solidFill>
        </p:spPr>
        <p:txBody>
          <a:bodyPr wrap="square" lIns="0" tIns="0" rIns="0" bIns="0" rtlCol="0"/>
          <a:lstStyle/>
          <a:p>
            <a:endParaRPr>
              <a:solidFill>
                <a:srgbClr val="2564A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41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tekst, logo, Czcionka, Grafika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60D5D395-4AE3-D63B-1F8B-1CADDF1BC4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639" y="1996875"/>
            <a:ext cx="3222217" cy="3983192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ECC58CF8-2432-F97B-2A6F-3167DD184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4374" y="1120878"/>
            <a:ext cx="8679426" cy="786120"/>
          </a:xfrm>
        </p:spPr>
        <p:txBody>
          <a:bodyPr>
            <a:noAutofit/>
          </a:bodyPr>
          <a:lstStyle/>
          <a:p>
            <a:r>
              <a:rPr lang="pl-PL" dirty="0">
                <a:solidFill>
                  <a:srgbClr val="833988"/>
                </a:solidFill>
                <a:latin typeface="+mn-lt"/>
                <a:ea typeface="Lato Thin" panose="020F0502020204030203" pitchFamily="34" charset="0"/>
                <a:cs typeface="Lato Thin" panose="020F0502020204030203" pitchFamily="34" charset="0"/>
              </a:rPr>
              <a:t>ZUS działa na podstawie ustawy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B90B8E-2BA3-3B1B-2A6F-20FD83799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8324" y="2311266"/>
            <a:ext cx="4833683" cy="35856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b="1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Ustawa określa: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zasady działania i finansowania ZUS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zasady działania FUS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zasady podlegania ubezpieczeniom społecznym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zasady ustalania i naliczania składek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zasady prowadzenia kont ubezpieczonych i płatników składek</a:t>
            </a:r>
          </a:p>
        </p:txBody>
      </p:sp>
    </p:spTree>
    <p:extLst>
      <p:ext uri="{BB962C8B-B14F-4D97-AF65-F5344CB8AC3E}">
        <p14:creationId xmlns:p14="http://schemas.microsoft.com/office/powerpoint/2010/main" val="32959663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CC58CF8-2432-F97B-2A6F-3167DD184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3424" y="1120878"/>
            <a:ext cx="7450701" cy="786120"/>
          </a:xfrm>
        </p:spPr>
        <p:txBody>
          <a:bodyPr>
            <a:noAutofit/>
          </a:bodyPr>
          <a:lstStyle/>
          <a:p>
            <a:r>
              <a:rPr lang="pl-PL" sz="3200" dirty="0">
                <a:solidFill>
                  <a:srgbClr val="833988"/>
                </a:solidFill>
                <a:latin typeface="+mn-lt"/>
                <a:ea typeface="Lato Thin" panose="020F0502020204030203" pitchFamily="34" charset="0"/>
                <a:cs typeface="Lato Thin" panose="020F0502020204030203" pitchFamily="34" charset="0"/>
              </a:rPr>
              <a:t>Najważniejsze zadania, jakie ZUS wykonuje na rzecz ubezpieczonych: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B90B8E-2BA3-3B1B-2A6F-20FD83799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5214" y="2561114"/>
            <a:ext cx="5393736" cy="3585689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pl-PL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prowadzi indywidualne konta ubezpieczonych;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pobiera od płatników składki</a:t>
            </a:r>
            <a:br>
              <a:rPr lang="pl-PL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pl-PL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na ubezpieczenia społeczne i zapisuje informacje o nich na indywidualnych kontach ubezpieczonych;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wydaje decyzje dotyczące podlegania ubezpieczeniom społecznym i prawa</a:t>
            </a:r>
            <a:br>
              <a:rPr lang="pl-PL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pl-PL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do świadczeń;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pobiera od płatników składki</a:t>
            </a:r>
            <a:br>
              <a:rPr lang="pl-PL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pl-PL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na ubezpieczenie zdrowotne i przekazuje je do Narodowego Funduszu Zdrowia.</a:t>
            </a:r>
          </a:p>
        </p:txBody>
      </p:sp>
      <p:pic>
        <p:nvPicPr>
          <p:cNvPr id="5" name="Obraz 4" descr="Obraz zawierający świnia, clipart, rysowanie, Świnowate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32B6F051-D7AC-5356-F06D-044DC07372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139" y="2058248"/>
            <a:ext cx="4503218" cy="3720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383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CC58CF8-2432-F97B-2A6F-3167DD184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4374" y="1120878"/>
            <a:ext cx="8679426" cy="786120"/>
          </a:xfrm>
        </p:spPr>
        <p:txBody>
          <a:bodyPr>
            <a:noAutofit/>
          </a:bodyPr>
          <a:lstStyle/>
          <a:p>
            <a:r>
              <a:rPr lang="pl-PL" sz="3200" dirty="0">
                <a:solidFill>
                  <a:srgbClr val="833988"/>
                </a:solidFill>
                <a:latin typeface="+mn-lt"/>
                <a:ea typeface="Lato Thin" panose="020F0502020204030203" pitchFamily="34" charset="0"/>
                <a:cs typeface="Lato Thin" panose="020F0502020204030203" pitchFamily="34" charset="0"/>
              </a:rPr>
              <a:t>Najważniejsze zadania, jakie ZUS wykonuje wobec świadczeniobiorców: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B90B8E-2BA3-3B1B-2A6F-20FD83799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385" y="2830989"/>
            <a:ext cx="4833683" cy="358568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pl-PL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przyznaje i wypłaca tzw. świadczenia długoterminowe, m.in. emerytury, renty;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przyznaje i wypłaca tzw. świadczenia krótkoterminowe, m.in. zasiłki chorobowe, macierzyńskie, opiekuńcze;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kieruje na rehabilitację leczniczą.</a:t>
            </a:r>
          </a:p>
        </p:txBody>
      </p:sp>
      <p:pic>
        <p:nvPicPr>
          <p:cNvPr id="4" name="Obraz 3" descr="Obraz zawierający ubrania, obuwie, rysowanie, osoba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142E6006-8935-02A8-11E8-9C0B3C79A7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188" y="2109519"/>
            <a:ext cx="4061304" cy="392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043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CC58CF8-2432-F97B-2A6F-3167DD184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4374" y="1120878"/>
            <a:ext cx="8679426" cy="786120"/>
          </a:xfrm>
        </p:spPr>
        <p:txBody>
          <a:bodyPr>
            <a:noAutofit/>
          </a:bodyPr>
          <a:lstStyle/>
          <a:p>
            <a:r>
              <a:rPr lang="pl-PL" sz="3600" dirty="0">
                <a:solidFill>
                  <a:srgbClr val="833988"/>
                </a:solidFill>
                <a:latin typeface="+mn-lt"/>
                <a:ea typeface="Lato Thin" panose="020F0502020204030203" pitchFamily="34" charset="0"/>
                <a:cs typeface="Lato Thin" panose="020F0502020204030203" pitchFamily="34" charset="0"/>
              </a:rPr>
              <a:t>Świadczenia z ubezpieczenia chorobowego</a:t>
            </a:r>
          </a:p>
        </p:txBody>
      </p:sp>
      <p:pic>
        <p:nvPicPr>
          <p:cNvPr id="7" name="Obraz 6" descr="Obraz zawierający kreskówka, zrzut ekranu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CDDD2A59-5927-B492-6A83-0A50D6AD83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74" y="1906998"/>
            <a:ext cx="4946297" cy="3495898"/>
          </a:xfrm>
          <a:prstGeom prst="rect">
            <a:avLst/>
          </a:prstGeom>
        </p:spPr>
      </p:pic>
      <p:pic>
        <p:nvPicPr>
          <p:cNvPr id="8" name="Obraz 7" descr="Obraz zawierający kreskówka, ubrania, ilustracja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4FCCB2E2-D8DE-36C6-5FDE-4280B10290D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026" y="2016799"/>
            <a:ext cx="4497134" cy="3178443"/>
          </a:xfrm>
          <a:prstGeom prst="rect">
            <a:avLst/>
          </a:prstGeom>
        </p:spPr>
      </p:pic>
      <p:pic>
        <p:nvPicPr>
          <p:cNvPr id="9" name="Obraz 8" descr="Obraz zawierający osoba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FA78DCE3-0B2A-8756-B613-C3EC83BE87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103" y="1947846"/>
            <a:ext cx="4678020" cy="3306288"/>
          </a:xfrm>
          <a:prstGeom prst="rect">
            <a:avLst/>
          </a:prstGeom>
        </p:spPr>
      </p:pic>
      <p:pic>
        <p:nvPicPr>
          <p:cNvPr id="10" name="Obraz 9" descr="Obraz zawierający kreskówka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2F852C59-0AA7-D2CE-7512-48DCD2AF70D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715" y="2200460"/>
            <a:ext cx="3761219" cy="2658320"/>
          </a:xfrm>
          <a:prstGeom prst="rect">
            <a:avLst/>
          </a:prstGeom>
        </p:spPr>
      </p:pic>
      <p:sp>
        <p:nvSpPr>
          <p:cNvPr id="11" name="object 9">
            <a:extLst>
              <a:ext uri="{FF2B5EF4-FFF2-40B4-BE49-F238E27FC236}">
                <a16:creationId xmlns:a16="http://schemas.microsoft.com/office/drawing/2014/main" id="{580BF551-8707-381D-8801-905CC3FBB4DE}"/>
              </a:ext>
            </a:extLst>
          </p:cNvPr>
          <p:cNvSpPr txBox="1"/>
          <p:nvPr/>
        </p:nvSpPr>
        <p:spPr>
          <a:xfrm>
            <a:off x="1539441" y="4733365"/>
            <a:ext cx="15678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048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2A6EB4"/>
                </a:solidFill>
                <a:latin typeface="Ubuntu"/>
                <a:cs typeface="Ubuntu"/>
              </a:rPr>
              <a:t>zasiłek  chorob</a:t>
            </a:r>
            <a:r>
              <a:rPr sz="2400" spc="-35" dirty="0">
                <a:solidFill>
                  <a:srgbClr val="2A6EB4"/>
                </a:solidFill>
                <a:latin typeface="Ubuntu"/>
                <a:cs typeface="Ubuntu"/>
              </a:rPr>
              <a:t>o</a:t>
            </a:r>
            <a:r>
              <a:rPr sz="2400" spc="40" dirty="0">
                <a:solidFill>
                  <a:srgbClr val="2A6EB4"/>
                </a:solidFill>
                <a:latin typeface="Ubuntu"/>
                <a:cs typeface="Ubuntu"/>
              </a:rPr>
              <a:t>w</a:t>
            </a:r>
            <a:r>
              <a:rPr sz="2400" dirty="0">
                <a:solidFill>
                  <a:srgbClr val="2A6EB4"/>
                </a:solidFill>
                <a:latin typeface="Ubuntu"/>
                <a:cs typeface="Ubuntu"/>
              </a:rPr>
              <a:t>y</a:t>
            </a:r>
          </a:p>
        </p:txBody>
      </p:sp>
      <p:sp>
        <p:nvSpPr>
          <p:cNvPr id="12" name="object 10">
            <a:extLst>
              <a:ext uri="{FF2B5EF4-FFF2-40B4-BE49-F238E27FC236}">
                <a16:creationId xmlns:a16="http://schemas.microsoft.com/office/drawing/2014/main" id="{0700C21A-75E7-2F95-8C7A-52BFB9A1D9A8}"/>
              </a:ext>
            </a:extLst>
          </p:cNvPr>
          <p:cNvSpPr txBox="1"/>
          <p:nvPr/>
        </p:nvSpPr>
        <p:spPr>
          <a:xfrm>
            <a:off x="3822488" y="4755777"/>
            <a:ext cx="20643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88595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2A6EB4"/>
                </a:solidFill>
                <a:latin typeface="Ubuntu"/>
                <a:cs typeface="Ubuntu"/>
              </a:rPr>
              <a:t>świadczenie  </a:t>
            </a:r>
            <a:r>
              <a:rPr sz="2400" dirty="0">
                <a:solidFill>
                  <a:srgbClr val="2A6EB4"/>
                </a:solidFill>
                <a:latin typeface="Ubuntu"/>
                <a:cs typeface="Ubuntu"/>
              </a:rPr>
              <a:t>rehabilita</a:t>
            </a:r>
            <a:r>
              <a:rPr sz="2400" spc="25" dirty="0">
                <a:solidFill>
                  <a:srgbClr val="2A6EB4"/>
                </a:solidFill>
                <a:latin typeface="Ubuntu"/>
                <a:cs typeface="Ubuntu"/>
              </a:rPr>
              <a:t>c</a:t>
            </a:r>
            <a:r>
              <a:rPr sz="2400" dirty="0">
                <a:solidFill>
                  <a:srgbClr val="2A6EB4"/>
                </a:solidFill>
                <a:latin typeface="Ubuntu"/>
                <a:cs typeface="Ubuntu"/>
              </a:rPr>
              <a:t>yjne</a:t>
            </a:r>
          </a:p>
        </p:txBody>
      </p:sp>
      <p:sp>
        <p:nvSpPr>
          <p:cNvPr id="13" name="object 11">
            <a:extLst>
              <a:ext uri="{FF2B5EF4-FFF2-40B4-BE49-F238E27FC236}">
                <a16:creationId xmlns:a16="http://schemas.microsoft.com/office/drawing/2014/main" id="{43F5EEB6-2009-2B55-2E3D-A719F5805D99}"/>
              </a:ext>
            </a:extLst>
          </p:cNvPr>
          <p:cNvSpPr txBox="1"/>
          <p:nvPr/>
        </p:nvSpPr>
        <p:spPr>
          <a:xfrm>
            <a:off x="6627505" y="4755777"/>
            <a:ext cx="179641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1846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2A6EB4"/>
                </a:solidFill>
                <a:latin typeface="Ubuntu"/>
                <a:cs typeface="Ubuntu"/>
              </a:rPr>
              <a:t>zasiłek  macierzyński</a:t>
            </a:r>
          </a:p>
        </p:txBody>
      </p:sp>
      <p:sp>
        <p:nvSpPr>
          <p:cNvPr id="14" name="object 12">
            <a:extLst>
              <a:ext uri="{FF2B5EF4-FFF2-40B4-BE49-F238E27FC236}">
                <a16:creationId xmlns:a16="http://schemas.microsoft.com/office/drawing/2014/main" id="{57C1D15F-96B1-C5CB-860C-FF5DE0F8F750}"/>
              </a:ext>
            </a:extLst>
          </p:cNvPr>
          <p:cNvSpPr txBox="1"/>
          <p:nvPr/>
        </p:nvSpPr>
        <p:spPr>
          <a:xfrm>
            <a:off x="9088553" y="4755777"/>
            <a:ext cx="15786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098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2A6EB4"/>
                </a:solidFill>
                <a:latin typeface="Ubuntu"/>
                <a:cs typeface="Ubuntu"/>
              </a:rPr>
              <a:t>zasiłek  opiekuńczy</a:t>
            </a:r>
          </a:p>
        </p:txBody>
      </p:sp>
    </p:spTree>
    <p:extLst>
      <p:ext uri="{BB962C8B-B14F-4D97-AF65-F5344CB8AC3E}">
        <p14:creationId xmlns:p14="http://schemas.microsoft.com/office/powerpoint/2010/main" val="34614667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CC58CF8-2432-F97B-2A6F-3167DD184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4374" y="1120878"/>
            <a:ext cx="8679426" cy="786120"/>
          </a:xfrm>
        </p:spPr>
        <p:txBody>
          <a:bodyPr>
            <a:noAutofit/>
          </a:bodyPr>
          <a:lstStyle/>
          <a:p>
            <a:r>
              <a:rPr lang="pl-PL" sz="3400" dirty="0">
                <a:solidFill>
                  <a:srgbClr val="833988"/>
                </a:solidFill>
                <a:latin typeface="+mn-lt"/>
                <a:ea typeface="Lato Thin" panose="020F0502020204030203" pitchFamily="34" charset="0"/>
                <a:cs typeface="Lato Thin" panose="020F0502020204030203" pitchFamily="34" charset="0"/>
              </a:rPr>
              <a:t>Świadczenia z ubezpieczenia wypadkowego</a:t>
            </a:r>
          </a:p>
        </p:txBody>
      </p:sp>
      <p:pic>
        <p:nvPicPr>
          <p:cNvPr id="7" name="Obraz 6" descr="Obraz zawierający kreskówka, zrzut ekranu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153638B4-B23E-0864-8180-B717AD55AD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719" y="1473911"/>
            <a:ext cx="3267651" cy="2309480"/>
          </a:xfrm>
          <a:prstGeom prst="rect">
            <a:avLst/>
          </a:prstGeom>
        </p:spPr>
      </p:pic>
      <p:pic>
        <p:nvPicPr>
          <p:cNvPr id="8" name="Obraz 7" descr="Obraz zawierający osoba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C60E69FE-3EC5-D829-870F-E3AE6C9AE1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279" y="1354760"/>
            <a:ext cx="3634882" cy="2569029"/>
          </a:xfrm>
          <a:prstGeom prst="rect">
            <a:avLst/>
          </a:prstGeom>
        </p:spPr>
      </p:pic>
      <p:pic>
        <p:nvPicPr>
          <p:cNvPr id="9" name="Obraz 8" descr="Obraz zawierający zrzut ekranu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E9B11256-37B9-A4CA-63CC-95370288F5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115" y="1473911"/>
            <a:ext cx="3365110" cy="2378361"/>
          </a:xfrm>
          <a:prstGeom prst="rect">
            <a:avLst/>
          </a:prstGeom>
        </p:spPr>
      </p:pic>
      <p:sp>
        <p:nvSpPr>
          <p:cNvPr id="10" name="object 12">
            <a:extLst>
              <a:ext uri="{FF2B5EF4-FFF2-40B4-BE49-F238E27FC236}">
                <a16:creationId xmlns:a16="http://schemas.microsoft.com/office/drawing/2014/main" id="{C46F7944-571A-5C10-D614-8EC2B33FEFFF}"/>
              </a:ext>
            </a:extLst>
          </p:cNvPr>
          <p:cNvSpPr txBox="1"/>
          <p:nvPr/>
        </p:nvSpPr>
        <p:spPr>
          <a:xfrm>
            <a:off x="2894227" y="3186929"/>
            <a:ext cx="143954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7940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solidFill>
                  <a:srgbClr val="833988"/>
                </a:solidFill>
                <a:cs typeface="Ubuntu"/>
              </a:rPr>
              <a:t>zasiłek  chorob</a:t>
            </a:r>
            <a:r>
              <a:rPr sz="2200" spc="-30" dirty="0">
                <a:solidFill>
                  <a:srgbClr val="833988"/>
                </a:solidFill>
                <a:cs typeface="Ubuntu"/>
              </a:rPr>
              <a:t>o</a:t>
            </a:r>
            <a:r>
              <a:rPr sz="2200" spc="35" dirty="0">
                <a:solidFill>
                  <a:srgbClr val="833988"/>
                </a:solidFill>
                <a:cs typeface="Ubuntu"/>
              </a:rPr>
              <a:t>w</a:t>
            </a:r>
            <a:r>
              <a:rPr sz="2200" dirty="0">
                <a:solidFill>
                  <a:srgbClr val="833988"/>
                </a:solidFill>
                <a:cs typeface="Ubuntu"/>
              </a:rPr>
              <a:t>y</a:t>
            </a:r>
          </a:p>
        </p:txBody>
      </p:sp>
      <p:sp>
        <p:nvSpPr>
          <p:cNvPr id="11" name="object 13">
            <a:extLst>
              <a:ext uri="{FF2B5EF4-FFF2-40B4-BE49-F238E27FC236}">
                <a16:creationId xmlns:a16="http://schemas.microsoft.com/office/drawing/2014/main" id="{062D23C2-9ADE-EE6F-B7FF-93EA1C514834}"/>
              </a:ext>
            </a:extLst>
          </p:cNvPr>
          <p:cNvSpPr txBox="1"/>
          <p:nvPr/>
        </p:nvSpPr>
        <p:spPr>
          <a:xfrm>
            <a:off x="5636077" y="3207195"/>
            <a:ext cx="1894839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72720">
              <a:lnSpc>
                <a:spcPct val="100000"/>
              </a:lnSpc>
              <a:spcBef>
                <a:spcPts val="100"/>
              </a:spcBef>
            </a:pPr>
            <a:r>
              <a:rPr sz="2200" spc="-5" dirty="0">
                <a:solidFill>
                  <a:srgbClr val="833988"/>
                </a:solidFill>
                <a:cs typeface="Ubuntu"/>
              </a:rPr>
              <a:t>świadczenie  </a:t>
            </a:r>
            <a:r>
              <a:rPr sz="2200" dirty="0">
                <a:solidFill>
                  <a:srgbClr val="833988"/>
                </a:solidFill>
                <a:cs typeface="Ubuntu"/>
              </a:rPr>
              <a:t>rehabilita</a:t>
            </a:r>
            <a:r>
              <a:rPr sz="2200" spc="20" dirty="0">
                <a:solidFill>
                  <a:srgbClr val="833988"/>
                </a:solidFill>
                <a:cs typeface="Ubuntu"/>
              </a:rPr>
              <a:t>c</a:t>
            </a:r>
            <a:r>
              <a:rPr sz="2200" dirty="0">
                <a:solidFill>
                  <a:srgbClr val="833988"/>
                </a:solidFill>
                <a:cs typeface="Ubuntu"/>
              </a:rPr>
              <a:t>yjne</a:t>
            </a:r>
          </a:p>
        </p:txBody>
      </p:sp>
      <p:sp>
        <p:nvSpPr>
          <p:cNvPr id="12" name="object 14">
            <a:extLst>
              <a:ext uri="{FF2B5EF4-FFF2-40B4-BE49-F238E27FC236}">
                <a16:creationId xmlns:a16="http://schemas.microsoft.com/office/drawing/2014/main" id="{0B3E3966-8492-30EA-5646-9815BC74A096}"/>
              </a:ext>
            </a:extLst>
          </p:cNvPr>
          <p:cNvSpPr txBox="1"/>
          <p:nvPr/>
        </p:nvSpPr>
        <p:spPr>
          <a:xfrm>
            <a:off x="8855988" y="3188312"/>
            <a:ext cx="152336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07034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solidFill>
                  <a:srgbClr val="833988"/>
                </a:solidFill>
                <a:cs typeface="Ubuntu"/>
              </a:rPr>
              <a:t>renta  </a:t>
            </a:r>
            <a:r>
              <a:rPr sz="2200" spc="35" dirty="0">
                <a:solidFill>
                  <a:srgbClr val="833988"/>
                </a:solidFill>
                <a:cs typeface="Ubuntu"/>
              </a:rPr>
              <a:t>w</a:t>
            </a:r>
            <a:r>
              <a:rPr sz="2200" dirty="0">
                <a:solidFill>
                  <a:srgbClr val="833988"/>
                </a:solidFill>
                <a:cs typeface="Ubuntu"/>
              </a:rPr>
              <a:t>ypad</a:t>
            </a:r>
            <a:r>
              <a:rPr sz="2200" spc="-65" dirty="0">
                <a:solidFill>
                  <a:srgbClr val="833988"/>
                </a:solidFill>
                <a:cs typeface="Ubuntu"/>
              </a:rPr>
              <a:t>k</a:t>
            </a:r>
            <a:r>
              <a:rPr sz="2200" spc="-30" dirty="0">
                <a:solidFill>
                  <a:srgbClr val="833988"/>
                </a:solidFill>
                <a:cs typeface="Ubuntu"/>
              </a:rPr>
              <a:t>o</a:t>
            </a:r>
            <a:r>
              <a:rPr sz="2200" dirty="0">
                <a:solidFill>
                  <a:srgbClr val="833988"/>
                </a:solidFill>
                <a:cs typeface="Ubuntu"/>
              </a:rPr>
              <a:t>wa</a:t>
            </a:r>
          </a:p>
        </p:txBody>
      </p:sp>
      <p:sp>
        <p:nvSpPr>
          <p:cNvPr id="13" name="object 15">
            <a:extLst>
              <a:ext uri="{FF2B5EF4-FFF2-40B4-BE49-F238E27FC236}">
                <a16:creationId xmlns:a16="http://schemas.microsoft.com/office/drawing/2014/main" id="{C3CB2EED-A772-EFB3-F4F3-052977EFF1DD}"/>
              </a:ext>
            </a:extLst>
          </p:cNvPr>
          <p:cNvSpPr txBox="1"/>
          <p:nvPr/>
        </p:nvSpPr>
        <p:spPr>
          <a:xfrm>
            <a:off x="4021415" y="4733332"/>
            <a:ext cx="6750643" cy="1379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>
              <a:lnSpc>
                <a:spcPct val="100000"/>
              </a:lnSpc>
              <a:spcBef>
                <a:spcPts val="100"/>
              </a:spcBef>
            </a:pPr>
            <a:r>
              <a:rPr lang="pl-PL" sz="2200" spc="-10" dirty="0">
                <a:solidFill>
                  <a:srgbClr val="333333"/>
                </a:solidFill>
                <a:cs typeface="Ubuntu"/>
              </a:rPr>
              <a:t>Ponadto możesz dostać:</a:t>
            </a:r>
          </a:p>
          <a:p>
            <a:pPr marL="431800" indent="-34290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ü"/>
            </a:pPr>
            <a:r>
              <a:rPr sz="2200" spc="-10" dirty="0" err="1">
                <a:solidFill>
                  <a:srgbClr val="833988"/>
                </a:solidFill>
                <a:cs typeface="Ubuntu"/>
              </a:rPr>
              <a:t>jednorazowe</a:t>
            </a:r>
            <a:r>
              <a:rPr sz="2200" spc="-5" dirty="0">
                <a:solidFill>
                  <a:srgbClr val="833988"/>
                </a:solidFill>
                <a:cs typeface="Ubuntu"/>
              </a:rPr>
              <a:t> </a:t>
            </a:r>
            <a:r>
              <a:rPr sz="2200" spc="-10" dirty="0">
                <a:solidFill>
                  <a:srgbClr val="833988"/>
                </a:solidFill>
                <a:cs typeface="Ubuntu"/>
              </a:rPr>
              <a:t>odszkodowanie</a:t>
            </a:r>
            <a:endParaRPr sz="2200" dirty="0">
              <a:solidFill>
                <a:srgbClr val="833988"/>
              </a:solidFill>
              <a:cs typeface="Ubuntu"/>
            </a:endParaRPr>
          </a:p>
          <a:p>
            <a:pPr marL="431800" marR="5080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sz="2200" dirty="0">
                <a:solidFill>
                  <a:srgbClr val="833988"/>
                </a:solidFill>
                <a:cs typeface="Ubuntu"/>
              </a:rPr>
              <a:t>zwrot </a:t>
            </a:r>
            <a:r>
              <a:rPr sz="2200" spc="-25" dirty="0">
                <a:solidFill>
                  <a:srgbClr val="833988"/>
                </a:solidFill>
                <a:cs typeface="Ubuntu"/>
              </a:rPr>
              <a:t>kosztów </a:t>
            </a:r>
            <a:r>
              <a:rPr sz="2200" dirty="0">
                <a:solidFill>
                  <a:srgbClr val="833988"/>
                </a:solidFill>
                <a:cs typeface="Ubuntu"/>
              </a:rPr>
              <a:t>wyrobów </a:t>
            </a:r>
            <a:r>
              <a:rPr sz="2200" spc="-5" dirty="0">
                <a:solidFill>
                  <a:srgbClr val="833988"/>
                </a:solidFill>
                <a:cs typeface="Ubuntu"/>
              </a:rPr>
              <a:t>medycznych,</a:t>
            </a:r>
            <a:r>
              <a:rPr sz="2200" spc="-40" dirty="0">
                <a:solidFill>
                  <a:srgbClr val="833988"/>
                </a:solidFill>
                <a:cs typeface="Ubuntu"/>
              </a:rPr>
              <a:t> </a:t>
            </a:r>
            <a:r>
              <a:rPr sz="2200" spc="-5" dirty="0">
                <a:solidFill>
                  <a:srgbClr val="833988"/>
                </a:solidFill>
                <a:cs typeface="Ubuntu"/>
              </a:rPr>
              <a:t>świadczeń  </a:t>
            </a:r>
            <a:r>
              <a:rPr sz="2200" spc="-10" dirty="0">
                <a:solidFill>
                  <a:srgbClr val="833988"/>
                </a:solidFill>
                <a:cs typeface="Ubuntu"/>
              </a:rPr>
              <a:t>stomatologicznych </a:t>
            </a:r>
            <a:r>
              <a:rPr sz="2200" dirty="0">
                <a:solidFill>
                  <a:srgbClr val="833988"/>
                </a:solidFill>
                <a:cs typeface="Ubuntu"/>
              </a:rPr>
              <a:t>i </a:t>
            </a:r>
            <a:r>
              <a:rPr sz="2200" spc="-10" dirty="0" err="1">
                <a:solidFill>
                  <a:srgbClr val="833988"/>
                </a:solidFill>
                <a:cs typeface="Ubuntu"/>
              </a:rPr>
              <a:t>szczepień</a:t>
            </a:r>
            <a:r>
              <a:rPr sz="2200" dirty="0">
                <a:solidFill>
                  <a:srgbClr val="833988"/>
                </a:solidFill>
                <a:cs typeface="Ubuntu"/>
              </a:rPr>
              <a:t> </a:t>
            </a:r>
            <a:r>
              <a:rPr sz="2200" spc="-5" dirty="0" err="1">
                <a:solidFill>
                  <a:srgbClr val="833988"/>
                </a:solidFill>
                <a:cs typeface="Ubuntu"/>
              </a:rPr>
              <a:t>ochronnych</a:t>
            </a:r>
            <a:r>
              <a:rPr lang="pl-PL" sz="2200" spc="-5" dirty="0">
                <a:solidFill>
                  <a:srgbClr val="833988"/>
                </a:solidFill>
                <a:cs typeface="Ubuntu"/>
              </a:rPr>
              <a:t>.</a:t>
            </a:r>
            <a:endParaRPr sz="2200" dirty="0">
              <a:solidFill>
                <a:srgbClr val="833988"/>
              </a:solidFill>
              <a:cs typeface="Ubuntu"/>
            </a:endParaRPr>
          </a:p>
        </p:txBody>
      </p:sp>
      <p:sp>
        <p:nvSpPr>
          <p:cNvPr id="14" name="object 17">
            <a:extLst>
              <a:ext uri="{FF2B5EF4-FFF2-40B4-BE49-F238E27FC236}">
                <a16:creationId xmlns:a16="http://schemas.microsoft.com/office/drawing/2014/main" id="{BE8C1DDC-698C-2570-336A-3044638CAE35}"/>
              </a:ext>
            </a:extLst>
          </p:cNvPr>
          <p:cNvSpPr txBox="1"/>
          <p:nvPr/>
        </p:nvSpPr>
        <p:spPr>
          <a:xfrm>
            <a:off x="2457898" y="4014372"/>
            <a:ext cx="8441717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2000" b="1" spc="-15" dirty="0">
                <a:solidFill>
                  <a:srgbClr val="333333"/>
                </a:solidFill>
                <a:cs typeface="Ubuntu"/>
              </a:rPr>
              <a:t>Możesz </a:t>
            </a:r>
            <a:r>
              <a:rPr sz="2000" b="1" spc="5" dirty="0">
                <a:solidFill>
                  <a:srgbClr val="333333"/>
                </a:solidFill>
                <a:cs typeface="Ubuntu"/>
              </a:rPr>
              <a:t>otrzymać </a:t>
            </a:r>
            <a:r>
              <a:rPr sz="2000" b="1" spc="-20" dirty="0">
                <a:solidFill>
                  <a:srgbClr val="333333"/>
                </a:solidFill>
                <a:cs typeface="Ubuntu"/>
              </a:rPr>
              <a:t>te </a:t>
            </a:r>
            <a:r>
              <a:rPr sz="2000" b="1" spc="-5" dirty="0">
                <a:solidFill>
                  <a:srgbClr val="333333"/>
                </a:solidFill>
                <a:cs typeface="Ubuntu"/>
              </a:rPr>
              <a:t>świadczenia, </a:t>
            </a:r>
            <a:r>
              <a:rPr sz="2000" b="1" dirty="0">
                <a:solidFill>
                  <a:srgbClr val="333333"/>
                </a:solidFill>
                <a:cs typeface="Ubuntu"/>
              </a:rPr>
              <a:t>jeśli </a:t>
            </a:r>
            <a:r>
              <a:rPr sz="2000" b="1" spc="-5" dirty="0">
                <a:solidFill>
                  <a:srgbClr val="333333"/>
                </a:solidFill>
                <a:cs typeface="Ubuntu"/>
              </a:rPr>
              <a:t>będziesz </a:t>
            </a:r>
            <a:r>
              <a:rPr sz="2000" b="1" spc="-10" dirty="0">
                <a:solidFill>
                  <a:srgbClr val="333333"/>
                </a:solidFill>
                <a:cs typeface="Ubuntu"/>
              </a:rPr>
              <a:t>niezdolny </a:t>
            </a:r>
            <a:r>
              <a:rPr sz="2000" b="1" dirty="0">
                <a:solidFill>
                  <a:srgbClr val="333333"/>
                </a:solidFill>
                <a:cs typeface="Ubuntu"/>
              </a:rPr>
              <a:t>do </a:t>
            </a:r>
            <a:r>
              <a:rPr sz="2000" b="1" spc="-5" dirty="0" err="1">
                <a:solidFill>
                  <a:srgbClr val="333333"/>
                </a:solidFill>
                <a:cs typeface="Ubuntu"/>
              </a:rPr>
              <a:t>pracy</a:t>
            </a:r>
            <a:r>
              <a:rPr sz="2000" b="1" spc="-5" dirty="0">
                <a:solidFill>
                  <a:srgbClr val="333333"/>
                </a:solidFill>
                <a:cs typeface="Ubuntu"/>
              </a:rPr>
              <a:t>  </a:t>
            </a:r>
            <a:r>
              <a:rPr sz="2000" b="1" dirty="0">
                <a:solidFill>
                  <a:srgbClr val="333333"/>
                </a:solidFill>
                <a:cs typeface="Ubuntu"/>
              </a:rPr>
              <a:t>z</a:t>
            </a:r>
            <a:r>
              <a:rPr lang="pl-PL" sz="2000" b="1" dirty="0">
                <a:solidFill>
                  <a:srgbClr val="333333"/>
                </a:solidFill>
                <a:cs typeface="Ubuntu"/>
              </a:rPr>
              <a:t> </a:t>
            </a:r>
            <a:r>
              <a:rPr sz="2000" b="1" spc="-10" dirty="0" err="1">
                <a:solidFill>
                  <a:srgbClr val="333333"/>
                </a:solidFill>
                <a:cs typeface="Ubuntu"/>
              </a:rPr>
              <a:t>powodu</a:t>
            </a:r>
            <a:r>
              <a:rPr sz="2000" b="1" spc="-10" dirty="0">
                <a:solidFill>
                  <a:srgbClr val="333333"/>
                </a:solidFill>
                <a:cs typeface="Ubuntu"/>
              </a:rPr>
              <a:t> </a:t>
            </a:r>
            <a:r>
              <a:rPr sz="2000" b="1" dirty="0">
                <a:solidFill>
                  <a:srgbClr val="333333"/>
                </a:solidFill>
                <a:cs typeface="Ubuntu"/>
              </a:rPr>
              <a:t>wypadku </a:t>
            </a:r>
            <a:r>
              <a:rPr sz="2000" b="1" spc="10" dirty="0">
                <a:solidFill>
                  <a:srgbClr val="333333"/>
                </a:solidFill>
                <a:cs typeface="Ubuntu"/>
              </a:rPr>
              <a:t>przy </a:t>
            </a:r>
            <a:r>
              <a:rPr sz="2000" b="1" spc="-5" dirty="0">
                <a:solidFill>
                  <a:srgbClr val="333333"/>
                </a:solidFill>
                <a:cs typeface="Ubuntu"/>
              </a:rPr>
              <a:t>pracy </a:t>
            </a:r>
            <a:r>
              <a:rPr sz="2000" b="1" dirty="0">
                <a:solidFill>
                  <a:srgbClr val="333333"/>
                </a:solidFill>
                <a:cs typeface="Ubuntu"/>
              </a:rPr>
              <a:t>lub </a:t>
            </a:r>
            <a:r>
              <a:rPr sz="2000" b="1" spc="-10" dirty="0">
                <a:solidFill>
                  <a:srgbClr val="333333"/>
                </a:solidFill>
                <a:cs typeface="Ubuntu"/>
              </a:rPr>
              <a:t>choroby</a:t>
            </a:r>
            <a:r>
              <a:rPr sz="2000" b="1" spc="5" dirty="0">
                <a:solidFill>
                  <a:srgbClr val="333333"/>
                </a:solidFill>
                <a:cs typeface="Ubuntu"/>
              </a:rPr>
              <a:t> </a:t>
            </a:r>
            <a:r>
              <a:rPr sz="2000" b="1" spc="-15" dirty="0">
                <a:solidFill>
                  <a:srgbClr val="333333"/>
                </a:solidFill>
                <a:cs typeface="Ubuntu"/>
              </a:rPr>
              <a:t>zawodowej.</a:t>
            </a:r>
            <a:endParaRPr sz="2000" dirty="0">
              <a:solidFill>
                <a:srgbClr val="333333"/>
              </a:solidFill>
              <a:cs typeface="Ubuntu"/>
            </a:endParaRPr>
          </a:p>
        </p:txBody>
      </p:sp>
      <p:pic>
        <p:nvPicPr>
          <p:cNvPr id="15" name="Obraz 14" descr="Obraz zawierający uśmiech, Ludzka twarz, ubrania, kreskówka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33E76D6B-E6BC-0B2D-D1D8-808E4A35532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62880" y="2124668"/>
            <a:ext cx="6697126" cy="473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48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CC58CF8-2432-F97B-2A6F-3167DD184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4374" y="1120878"/>
            <a:ext cx="8679426" cy="786120"/>
          </a:xfrm>
        </p:spPr>
        <p:txBody>
          <a:bodyPr>
            <a:noAutofit/>
          </a:bodyPr>
          <a:lstStyle/>
          <a:p>
            <a:r>
              <a:rPr lang="pl-PL" sz="3600" dirty="0">
                <a:solidFill>
                  <a:srgbClr val="833988"/>
                </a:solidFill>
                <a:latin typeface="+mn-lt"/>
                <a:ea typeface="Lato Thin" panose="020F0502020204030203" pitchFamily="34" charset="0"/>
                <a:cs typeface="Lato Thin" panose="020F0502020204030203" pitchFamily="34" charset="0"/>
              </a:rPr>
              <a:t>Świadczenia z ubezpieczeń rentowych</a:t>
            </a:r>
          </a:p>
        </p:txBody>
      </p:sp>
      <p:sp>
        <p:nvSpPr>
          <p:cNvPr id="7" name="object 10">
            <a:extLst>
              <a:ext uri="{FF2B5EF4-FFF2-40B4-BE49-F238E27FC236}">
                <a16:creationId xmlns:a16="http://schemas.microsoft.com/office/drawing/2014/main" id="{9B3DB91F-68A9-5E00-1575-AD5808A2A96A}"/>
              </a:ext>
            </a:extLst>
          </p:cNvPr>
          <p:cNvSpPr txBox="1"/>
          <p:nvPr/>
        </p:nvSpPr>
        <p:spPr>
          <a:xfrm>
            <a:off x="1721224" y="2226210"/>
            <a:ext cx="274320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pl-PL" sz="2000" dirty="0">
                <a:solidFill>
                  <a:srgbClr val="833988"/>
                </a:solidFill>
                <a:cs typeface="Ubuntu"/>
              </a:rPr>
              <a:t>renta z tytułu  niezdolności do pracy</a:t>
            </a:r>
          </a:p>
        </p:txBody>
      </p:sp>
      <p:sp>
        <p:nvSpPr>
          <p:cNvPr id="8" name="object 10">
            <a:extLst>
              <a:ext uri="{FF2B5EF4-FFF2-40B4-BE49-F238E27FC236}">
                <a16:creationId xmlns:a16="http://schemas.microsoft.com/office/drawing/2014/main" id="{AF98F890-20AF-63D6-235D-4F9F2686547F}"/>
              </a:ext>
            </a:extLst>
          </p:cNvPr>
          <p:cNvSpPr txBox="1"/>
          <p:nvPr/>
        </p:nvSpPr>
        <p:spPr>
          <a:xfrm>
            <a:off x="4832725" y="2226209"/>
            <a:ext cx="214739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pl-PL" sz="2000" dirty="0">
                <a:solidFill>
                  <a:srgbClr val="833988"/>
                </a:solidFill>
                <a:cs typeface="Ubuntu"/>
              </a:rPr>
              <a:t>rehabilitacja  lecznicza</a:t>
            </a:r>
          </a:p>
        </p:txBody>
      </p:sp>
      <p:sp>
        <p:nvSpPr>
          <p:cNvPr id="9" name="object 10">
            <a:extLst>
              <a:ext uri="{FF2B5EF4-FFF2-40B4-BE49-F238E27FC236}">
                <a16:creationId xmlns:a16="http://schemas.microsoft.com/office/drawing/2014/main" id="{6E68B281-5BE1-2371-94E4-84D81EDE008E}"/>
              </a:ext>
            </a:extLst>
          </p:cNvPr>
          <p:cNvSpPr txBox="1"/>
          <p:nvPr/>
        </p:nvSpPr>
        <p:spPr>
          <a:xfrm>
            <a:off x="7373500" y="2226209"/>
            <a:ext cx="1471115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pl-PL" sz="2000" dirty="0">
                <a:solidFill>
                  <a:srgbClr val="833988"/>
                </a:solidFill>
                <a:cs typeface="Ubuntu"/>
              </a:rPr>
              <a:t>renta  rodzinna</a:t>
            </a: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8CA96BE6-9D64-A1EC-02A5-63A5D6D62CD0}"/>
              </a:ext>
            </a:extLst>
          </p:cNvPr>
          <p:cNvSpPr txBox="1"/>
          <p:nvPr/>
        </p:nvSpPr>
        <p:spPr>
          <a:xfrm>
            <a:off x="9605711" y="2226209"/>
            <a:ext cx="1471115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pl-PL" sz="2000" dirty="0">
                <a:solidFill>
                  <a:srgbClr val="833988"/>
                </a:solidFill>
                <a:cs typeface="Ubuntu"/>
              </a:rPr>
              <a:t>zasiłek  pogrzebowy</a:t>
            </a:r>
          </a:p>
        </p:txBody>
      </p:sp>
      <p:pic>
        <p:nvPicPr>
          <p:cNvPr id="11" name="Obraz 10" descr="Obraz zawierający komputer, biurko, Materiały biurowe, szkic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57E11181-3062-0BDE-6A93-45C848ABDD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18142">
            <a:off x="1808265" y="2837010"/>
            <a:ext cx="2467519" cy="2467519"/>
          </a:xfrm>
          <a:prstGeom prst="rect">
            <a:avLst/>
          </a:prstGeom>
        </p:spPr>
      </p:pic>
      <p:pic>
        <p:nvPicPr>
          <p:cNvPr id="12" name="Obraz 11" descr="Obraz zawierający ubrania, rysowanie, kreskówka, ilustracja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C2290B34-DCAB-84B9-0562-3F2FE523C4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274" y="3051818"/>
            <a:ext cx="2236896" cy="2236896"/>
          </a:xfrm>
          <a:prstGeom prst="rect">
            <a:avLst/>
          </a:prstGeom>
        </p:spPr>
      </p:pic>
      <p:pic>
        <p:nvPicPr>
          <p:cNvPr id="13" name="Obraz 12" descr="Obraz zawierający rysowanie, szkic, sztuka, ilustracja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DF794140-47ED-FBB5-89D7-F5B4AD97D7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6555" y="2879987"/>
            <a:ext cx="2381722" cy="2381722"/>
          </a:xfrm>
          <a:prstGeom prst="rect">
            <a:avLst/>
          </a:prstGeom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A9964F5A-BD17-5227-38EA-52443E0E0339}"/>
              </a:ext>
            </a:extLst>
          </p:cNvPr>
          <p:cNvSpPr txBox="1"/>
          <p:nvPr/>
        </p:nvSpPr>
        <p:spPr>
          <a:xfrm>
            <a:off x="1820985" y="5413042"/>
            <a:ext cx="10302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Niepełnosprawność i niezdolność do pracy to dwa różne pojęcia. </a:t>
            </a:r>
          </a:p>
          <a:p>
            <a:r>
              <a:rPr lang="pl-PL" dirty="0"/>
              <a:t>Renta, którą wypłaca ZUS, przysługuje z tytułu niezdolności do pracy.</a:t>
            </a:r>
          </a:p>
        </p:txBody>
      </p:sp>
    </p:spTree>
    <p:extLst>
      <p:ext uri="{BB962C8B-B14F-4D97-AF65-F5344CB8AC3E}">
        <p14:creationId xmlns:p14="http://schemas.microsoft.com/office/powerpoint/2010/main" val="8551044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CC58CF8-2432-F97B-2A6F-3167DD184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4374" y="1120878"/>
            <a:ext cx="8679426" cy="786120"/>
          </a:xfrm>
        </p:spPr>
        <p:txBody>
          <a:bodyPr>
            <a:noAutofit/>
          </a:bodyPr>
          <a:lstStyle/>
          <a:p>
            <a:r>
              <a:rPr lang="pl-PL" sz="3600" dirty="0">
                <a:solidFill>
                  <a:srgbClr val="833988"/>
                </a:solidFill>
                <a:latin typeface="+mn-lt"/>
                <a:ea typeface="Lato Thin" panose="020F0502020204030203" pitchFamily="34" charset="0"/>
                <a:cs typeface="Lato Thin" panose="020F0502020204030203" pitchFamily="34" charset="0"/>
              </a:rPr>
              <a:t>Świadczenia z ubezpieczenia emerytalnego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B90B8E-2BA3-3B1B-2A6F-20FD83799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5524" y="3198312"/>
            <a:ext cx="4833683" cy="35856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Emerytura ma zabezpieczyć Twój byt na starość, gdy </a:t>
            </a:r>
            <a:br>
              <a:rPr lang="pl-PL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pl-PL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z powodu wieku nie będziesz już mógł lub chciał pracować.</a:t>
            </a:r>
          </a:p>
        </p:txBody>
      </p:sp>
      <p:pic>
        <p:nvPicPr>
          <p:cNvPr id="5" name="Obraz 4" descr="Obraz zawierający Ludzka twarz, rysowanie, kreskówka, clipart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5256BEDA-FD28-F5CD-CE9F-F3C2C4E156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4087" y="2240257"/>
            <a:ext cx="3729318" cy="372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2550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CC58CF8-2432-F97B-2A6F-3167DD184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4374" y="1120878"/>
            <a:ext cx="8679426" cy="786120"/>
          </a:xfrm>
        </p:spPr>
        <p:txBody>
          <a:bodyPr>
            <a:noAutofit/>
          </a:bodyPr>
          <a:lstStyle/>
          <a:p>
            <a:r>
              <a:rPr lang="pl-PL" sz="4000" dirty="0">
                <a:solidFill>
                  <a:srgbClr val="833988"/>
                </a:solidFill>
                <a:latin typeface="+mn-lt"/>
                <a:ea typeface="Lato Thin" panose="020F0502020204030203" pitchFamily="34" charset="0"/>
                <a:cs typeface="Lato Thin" panose="020F0502020204030203" pitchFamily="34" charset="0"/>
              </a:rPr>
              <a:t>Umowa międzypokoleniowa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B90B8E-2BA3-3B1B-2A6F-20FD83799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8163" y="2004601"/>
            <a:ext cx="8245098" cy="13267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Składki, które teraz wpłacają osoby aktywne zawodowo, ZUS przekazuje na wypłatę świadczeń obecnym emerytom.</a:t>
            </a:r>
          </a:p>
        </p:txBody>
      </p:sp>
      <p:pic>
        <p:nvPicPr>
          <p:cNvPr id="4" name="Obraz 3" descr="Obraz zawierający Ludzka twarz, rysowanie, clipart, kreskówka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2EF27DE2-0397-264D-6F93-F11137C561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8107" y="3429000"/>
            <a:ext cx="2779059" cy="2779059"/>
          </a:xfrm>
          <a:prstGeom prst="rect">
            <a:avLst/>
          </a:prstGeom>
        </p:spPr>
      </p:pic>
      <p:pic>
        <p:nvPicPr>
          <p:cNvPr id="6" name="Obraz 5" descr="Obraz zawierający rysowanie, Ludzka twarz, clipart, ubrania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33CCC311-759D-B877-5035-6591E61193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076" y="3374665"/>
            <a:ext cx="2887727" cy="288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5276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CC58CF8-2432-F97B-2A6F-3167DD184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4374" y="1120878"/>
            <a:ext cx="8679426" cy="786120"/>
          </a:xfrm>
        </p:spPr>
        <p:txBody>
          <a:bodyPr>
            <a:noAutofit/>
          </a:bodyPr>
          <a:lstStyle/>
          <a:p>
            <a:r>
              <a:rPr lang="pl-PL" sz="4000" dirty="0">
                <a:solidFill>
                  <a:srgbClr val="833988"/>
                </a:solidFill>
                <a:latin typeface="+mn-lt"/>
                <a:ea typeface="Lato Thin" panose="020F0502020204030203" pitchFamily="34" charset="0"/>
                <a:cs typeface="Lato Thin" panose="020F0502020204030203" pitchFamily="34" charset="0"/>
              </a:rPr>
              <a:t>Wiek emerytalny w Polsce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B90B8E-2BA3-3B1B-2A6F-20FD83799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841" y="2512601"/>
            <a:ext cx="6926384" cy="34231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200" dirty="0">
                <a:solidFill>
                  <a:srgbClr val="833988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Kobiety</a:t>
            </a:r>
            <a:r>
              <a:rPr lang="pl-PL" sz="2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mogą przejść na emeryturę,</a:t>
            </a:r>
            <a:br>
              <a:rPr lang="pl-PL" sz="2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pl-PL" sz="2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gdy skończą </a:t>
            </a:r>
            <a:r>
              <a:rPr lang="pl-PL" sz="2200" dirty="0">
                <a:solidFill>
                  <a:srgbClr val="833988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60 lat, </a:t>
            </a:r>
            <a:r>
              <a:rPr lang="pl-PL" sz="2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a</a:t>
            </a:r>
            <a:r>
              <a:rPr lang="pl-PL" sz="2200" dirty="0">
                <a:solidFill>
                  <a:srgbClr val="833988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mężczyźni – 65 lat</a:t>
            </a:r>
            <a:r>
              <a:rPr lang="pl-PL" sz="2200" dirty="0">
                <a:solidFill>
                  <a:schemeClr val="accent5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.</a:t>
            </a:r>
          </a:p>
          <a:p>
            <a:pPr marL="0" indent="0">
              <a:buNone/>
            </a:pPr>
            <a:endParaRPr lang="pl-PL" sz="22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0" indent="0">
              <a:buNone/>
            </a:pPr>
            <a:r>
              <a:rPr lang="pl-PL" sz="2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Możesz wystąpić o emeryturę zaraz po osiągnięciu</a:t>
            </a:r>
            <a:br>
              <a:rPr lang="pl-PL" sz="2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pl-PL" sz="2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tego wieku – to prawo, a nie obowiązek.</a:t>
            </a:r>
          </a:p>
          <a:p>
            <a:pPr marL="0" indent="0">
              <a:buNone/>
            </a:pPr>
            <a:endParaRPr lang="pl-PL" sz="22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0" indent="0">
              <a:buNone/>
            </a:pPr>
            <a:r>
              <a:rPr lang="pl-PL" sz="2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Wysokość Twojej emerytury zależy m.in.</a:t>
            </a:r>
            <a:br>
              <a:rPr lang="pl-PL" sz="2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pl-PL" sz="2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od kwoty składek emerytalnych, które zgromadziłeś</a:t>
            </a:r>
            <a:br>
              <a:rPr lang="pl-PL" sz="2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</a:br>
            <a:r>
              <a:rPr lang="pl-PL" sz="2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na swoim koncie ubezpieczonego w ZUS.</a:t>
            </a:r>
            <a:r>
              <a:rPr lang="pl-PL" sz="2200" strike="sngStrike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</a:p>
        </p:txBody>
      </p:sp>
      <p:pic>
        <p:nvPicPr>
          <p:cNvPr id="5" name="Obraz 4" descr="Obraz zawierający rysowanie, kreskówka, ubrania, clipart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C8D2E35D-47B2-7D7A-736A-4AEC2CB4B6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708" y="1789723"/>
            <a:ext cx="4177827" cy="4177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5874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CC58CF8-2432-F97B-2A6F-3167DD184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4374" y="1120878"/>
            <a:ext cx="8679426" cy="786120"/>
          </a:xfrm>
        </p:spPr>
        <p:txBody>
          <a:bodyPr>
            <a:noAutofit/>
          </a:bodyPr>
          <a:lstStyle/>
          <a:p>
            <a:r>
              <a:rPr lang="pl-PL" sz="4000" dirty="0">
                <a:solidFill>
                  <a:srgbClr val="833988"/>
                </a:solidFill>
                <a:latin typeface="+mn-lt"/>
                <a:ea typeface="Lato Thin" panose="020F0502020204030203" pitchFamily="34" charset="0"/>
                <a:cs typeface="Lato Thin" panose="020F0502020204030203" pitchFamily="34" charset="0"/>
              </a:rPr>
              <a:t>Dłuższa praca = wyższa emerytura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B90B8E-2BA3-3B1B-2A6F-20FD83799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0216" y="2981569"/>
            <a:ext cx="4665784" cy="27119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Im dłużej będziesz pracować, tym wyższą dostaniesz emeryturę – odłożysz więcej składek, a średnie dalsze trwanie życia będzie krótsze.</a:t>
            </a:r>
          </a:p>
        </p:txBody>
      </p:sp>
      <p:pic>
        <p:nvPicPr>
          <p:cNvPr id="4" name="Obraz 3" descr="Obraz zawierający kreskówka, rysowanie, Ludzka twarz, szkic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799E8148-DE31-159D-65C5-9CB8110915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875" y="2328157"/>
            <a:ext cx="3792071" cy="3792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654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CC58CF8-2432-F97B-2A6F-3167DD184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0005" y="1066169"/>
            <a:ext cx="8679426" cy="786120"/>
          </a:xfrm>
        </p:spPr>
        <p:txBody>
          <a:bodyPr>
            <a:noAutofit/>
          </a:bodyPr>
          <a:lstStyle/>
          <a:p>
            <a:r>
              <a:rPr lang="pl-PL" sz="2800" dirty="0">
                <a:solidFill>
                  <a:srgbClr val="833988"/>
                </a:solidFill>
                <a:latin typeface="+mn-lt"/>
                <a:ea typeface="Lato Thin" panose="020F0502020204030203" pitchFamily="34" charset="0"/>
                <a:cs typeface="Lato Thin" panose="020F0502020204030203" pitchFamily="34" charset="0"/>
              </a:rPr>
              <a:t>Co Polacy wiedzą o ubezpieczeniach społecznych?</a:t>
            </a:r>
          </a:p>
        </p:txBody>
      </p:sp>
      <p:pic>
        <p:nvPicPr>
          <p:cNvPr id="18" name="Obraz 17" descr="Obraz zawierający osoba, Ludzka twarz, ubrania, na wolnym powietrzu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888FA1F7-FB5C-8E7B-DCAF-7236B9B0D7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259" y="2023803"/>
            <a:ext cx="6103142" cy="3806473"/>
          </a:xfrm>
          <a:prstGeom prst="round2DiagRect">
            <a:avLst>
              <a:gd name="adj1" fmla="val 16667"/>
              <a:gd name="adj2" fmla="val 7897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158904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CC58CF8-2432-F97B-2A6F-3167DD184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7912" y="3231031"/>
            <a:ext cx="8679426" cy="786120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1200"/>
              </a:spcBef>
            </a:pPr>
            <a:r>
              <a:rPr lang="pl-PL" sz="2800" b="1" dirty="0">
                <a:solidFill>
                  <a:srgbClr val="833988"/>
                </a:solidFill>
                <a:latin typeface="+mn-lt"/>
                <a:ea typeface="Lato Thin" panose="020F0502020204030203" pitchFamily="34" charset="0"/>
                <a:cs typeface="Lato Thin" panose="020F0502020204030203" pitchFamily="34" charset="0"/>
              </a:rPr>
              <a:t>Weź udział w konkursie </a:t>
            </a:r>
            <a:br>
              <a:rPr lang="pl-PL" sz="2800" dirty="0">
                <a:solidFill>
                  <a:srgbClr val="833988"/>
                </a:solidFill>
                <a:latin typeface="+mn-lt"/>
                <a:ea typeface="Lato Thin" panose="020F0502020204030203" pitchFamily="34" charset="0"/>
                <a:cs typeface="Lato Thin" panose="020F0502020204030203" pitchFamily="34" charset="0"/>
              </a:rPr>
            </a:br>
            <a:r>
              <a:rPr lang="pl-PL" sz="2800" dirty="0">
                <a:latin typeface="+mn-lt"/>
                <a:ea typeface="Lato Thin" panose="020F0502020204030203" pitchFamily="34" charset="0"/>
                <a:cs typeface="Lato Thin" panose="020F0502020204030203" pitchFamily="34" charset="0"/>
              </a:rPr>
              <a:t>na najlepszą pracę, która wyjaśni, </a:t>
            </a:r>
            <a:br>
              <a:rPr lang="pl-PL" sz="2800" dirty="0">
                <a:solidFill>
                  <a:srgbClr val="833988"/>
                </a:solidFill>
                <a:latin typeface="+mn-lt"/>
                <a:ea typeface="Lato Thin" panose="020F0502020204030203" pitchFamily="34" charset="0"/>
                <a:cs typeface="Lato Thin" panose="020F0502020204030203" pitchFamily="34" charset="0"/>
              </a:rPr>
            </a:br>
            <a:r>
              <a:rPr lang="pl-PL" sz="2800" b="1" dirty="0">
                <a:solidFill>
                  <a:srgbClr val="833988"/>
                </a:solidFill>
                <a:latin typeface="+mn-lt"/>
                <a:ea typeface="Lato Thin" panose="020F0502020204030203" pitchFamily="34" charset="0"/>
                <a:cs typeface="Lato Thin" panose="020F0502020204030203" pitchFamily="34" charset="0"/>
              </a:rPr>
              <a:t>dlaczego ubezpieczenia społeczne są ważne </a:t>
            </a:r>
            <a:br>
              <a:rPr lang="pl-PL" sz="2800" dirty="0">
                <a:solidFill>
                  <a:srgbClr val="833988"/>
                </a:solidFill>
                <a:latin typeface="+mn-lt"/>
                <a:ea typeface="Lato Thin" panose="020F0502020204030203" pitchFamily="34" charset="0"/>
                <a:cs typeface="Lato Thin" panose="020F0502020204030203" pitchFamily="34" charset="0"/>
              </a:rPr>
            </a:br>
            <a:r>
              <a:rPr lang="pl-PL" sz="2800" b="1" dirty="0">
                <a:latin typeface="+mn-lt"/>
                <a:ea typeface="Lato Thin" panose="020F0502020204030203" pitchFamily="34" charset="0"/>
                <a:cs typeface="Lato Thin" panose="020F0502020204030203" pitchFamily="34" charset="0"/>
              </a:rPr>
              <a:t>(forma: film, rolka, plakat, komiks). </a:t>
            </a:r>
            <a:br>
              <a:rPr lang="pl-PL" sz="2800" b="1" dirty="0">
                <a:latin typeface="+mn-lt"/>
                <a:ea typeface="Lato Thin" panose="020F0502020204030203" pitchFamily="34" charset="0"/>
                <a:cs typeface="Lato Thin" panose="020F0502020204030203" pitchFamily="34" charset="0"/>
              </a:rPr>
            </a:br>
            <a:br>
              <a:rPr lang="pl-PL" sz="2800" dirty="0">
                <a:latin typeface="+mn-lt"/>
                <a:ea typeface="Lato Thin" panose="020F0502020204030203" pitchFamily="34" charset="0"/>
                <a:cs typeface="Lato Thin" panose="020F0502020204030203" pitchFamily="34" charset="0"/>
              </a:rPr>
            </a:br>
            <a:r>
              <a:rPr lang="pl-PL" sz="2800" b="1" dirty="0">
                <a:latin typeface="+mn-lt"/>
                <a:ea typeface="Lato Thin" panose="020F0502020204030203" pitchFamily="34" charset="0"/>
                <a:cs typeface="Lato Thin" panose="020F0502020204030203" pitchFamily="34" charset="0"/>
              </a:rPr>
              <a:t>Wygraj atrakcyjne nagrody!</a:t>
            </a:r>
          </a:p>
        </p:txBody>
      </p:sp>
    </p:spTree>
    <p:extLst>
      <p:ext uri="{BB962C8B-B14F-4D97-AF65-F5344CB8AC3E}">
        <p14:creationId xmlns:p14="http://schemas.microsoft.com/office/powerpoint/2010/main" val="8876835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 descr="Obraz zawierający tekst, ubrania, kreskówka, osoba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9BAF81FE-8B6F-C659-134F-D130A244EC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810" y="960886"/>
            <a:ext cx="7599319" cy="5271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2865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tekst, ubrania, osoba, człowiek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74D78B34-EDB4-BBF7-656B-C3F316A01E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5762" y="958786"/>
            <a:ext cx="7422637" cy="5318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2860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Obraz zawierający tekst, ubrania, Ludzka twarz, człowiek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647C8138-96B2-1333-D562-55E7198ABC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0825" y="952918"/>
            <a:ext cx="7292518" cy="5270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1558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Obraz zawierający tekst, Ludzka twarz, ubrania, osoba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4ACC7B50-7F35-7ED1-6A7B-5722883BBD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670" y="958398"/>
            <a:ext cx="7223667" cy="5318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2846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ubrania, Ludzka twarz, ilustracja, Kreskówka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B8B71868-07D3-72BD-FD67-489CBD64E8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012" y="941034"/>
            <a:ext cx="7397186" cy="5273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9880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tekst, ubrania, osoba, człowiek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1798701F-05D1-E5FA-73A9-B28AAEFCFF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644" y="974417"/>
            <a:ext cx="6938357" cy="523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42546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</TotalTime>
  <Words>723</Words>
  <Application>Microsoft Office PowerPoint</Application>
  <PresentationFormat>Panoramiczny</PresentationFormat>
  <Paragraphs>94</Paragraphs>
  <Slides>26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33" baseType="lpstr">
      <vt:lpstr>Aptos</vt:lpstr>
      <vt:lpstr>Aptos Display</vt:lpstr>
      <vt:lpstr>Arial</vt:lpstr>
      <vt:lpstr>Lato Light</vt:lpstr>
      <vt:lpstr>Ubuntu</vt:lpstr>
      <vt:lpstr>Wingdings</vt:lpstr>
      <vt:lpstr>Motyw pakietu Office</vt:lpstr>
      <vt:lpstr>Prezentacja programu PowerPoint</vt:lpstr>
      <vt:lpstr>Prezentacja programu PowerPoint</vt:lpstr>
      <vt:lpstr>Historia ubezpieczeń</vt:lpstr>
      <vt:lpstr>Cel ubezpieczeń</vt:lpstr>
      <vt:lpstr>System ubezpieczeń społecznych</vt:lpstr>
      <vt:lpstr>Ze świadczeń z ubezpieczeń społecznych korzystamy przez całe życie</vt:lpstr>
      <vt:lpstr>Uczestnicy powszechnego systemu ubezpieczeń społecznych to:</vt:lpstr>
      <vt:lpstr>ZUS ≠ FUS</vt:lpstr>
      <vt:lpstr>ZUS działa na podstawie ustawy</vt:lpstr>
      <vt:lpstr>Najważniejsze zadania, jakie ZUS wykonuje na rzecz ubezpieczonych:</vt:lpstr>
      <vt:lpstr>Najważniejsze zadania, jakie ZUS wykonuje wobec świadczeniobiorców:</vt:lpstr>
      <vt:lpstr>Świadczenia z ubezpieczenia chorobowego</vt:lpstr>
      <vt:lpstr>Świadczenia z ubezpieczenia wypadkowego</vt:lpstr>
      <vt:lpstr>Świadczenia z ubezpieczeń rentowych</vt:lpstr>
      <vt:lpstr>Świadczenia z ubezpieczenia emerytalnego</vt:lpstr>
      <vt:lpstr>Umowa międzypokoleniowa</vt:lpstr>
      <vt:lpstr>Wiek emerytalny w Polsce</vt:lpstr>
      <vt:lpstr>Dłuższa praca = wyższa emerytura</vt:lpstr>
      <vt:lpstr>Co Polacy wiedzą o ubezpieczeniach społecznych?</vt:lpstr>
      <vt:lpstr>Weź udział w konkursie  na najlepszą pracę, która wyjaśni,  dlaczego ubezpieczenia społeczne są ważne  (forma: film, rolka, plakat, komiks).   Wygraj atrakcyjne nagrody!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Kasietczuk, Marzena</dc:creator>
  <cp:lastModifiedBy>Kutwin, Magdalena</cp:lastModifiedBy>
  <cp:revision>25</cp:revision>
  <dcterms:created xsi:type="dcterms:W3CDTF">2026-06-02T08:13:22Z</dcterms:created>
  <dcterms:modified xsi:type="dcterms:W3CDTF">2026-09-29T10:18:28Z</dcterms:modified>
</cp:coreProperties>
</file>