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52" r:id="rId2"/>
    <p:sldId id="333" r:id="rId3"/>
    <p:sldId id="338" r:id="rId4"/>
    <p:sldId id="345" r:id="rId5"/>
    <p:sldId id="353" r:id="rId6"/>
    <p:sldId id="348" r:id="rId7"/>
    <p:sldId id="346" r:id="rId8"/>
    <p:sldId id="349" r:id="rId9"/>
    <p:sldId id="350" r:id="rId10"/>
    <p:sldId id="351" r:id="rId11"/>
    <p:sldId id="354" r:id="rId12"/>
  </p:sldIdLst>
  <p:sldSz cx="13004800" cy="9753600"/>
  <p:notesSz cx="6797675" cy="9926638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6028" autoAdjust="0"/>
  </p:normalViewPr>
  <p:slideViewPr>
    <p:cSldViewPr>
      <p:cViewPr>
        <p:scale>
          <a:sx n="51" d="100"/>
          <a:sy n="51" d="100"/>
        </p:scale>
        <p:origin x="-1666" y="-269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20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1178C-28A7-4D31-BD52-F1491313C44E}" type="datetimeFigureOut">
              <a:rPr lang="pl-PL" smtClean="0"/>
              <a:t>2021-06-24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B21CF-8D73-4311-9B7F-12EA652CC1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925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86026785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783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 smtClean="0">
                <a:latin typeface="Calibri" panose="020F0502020204030204" pitchFamily="34" charset="0"/>
              </a:rPr>
              <a:t>Objaśnienie </a:t>
            </a:r>
            <a:r>
              <a:rPr lang="pl-PL" b="1" baseline="0" dirty="0" smtClean="0">
                <a:latin typeface="Calibri" panose="020F0502020204030204" pitchFamily="34" charset="0"/>
              </a:rPr>
              <a:t> do slajdu: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</a:p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przypadku braku stwierdzenia znaczącego pogorszenia wyników w O/ZUS w danym obszarze należy: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1 w miejsce tabeli wstawić informację: „Nie odnotowano znaczącego pogorszenia.”,</a:t>
            </a:r>
          </a:p>
          <a:p>
            <a:pPr marL="457200" marR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baseline="0" dirty="0" smtClean="0">
                <a:latin typeface="Calibri" panose="020F0502020204030204" pitchFamily="34" charset="0"/>
              </a:rPr>
              <a:t>w pkt 2 należy wstawić informację: „Brak zagrożeń dla realizacji zadania.”; w przypadku zidentyfikowania zagrożeń należy je wymienić jak we wzorze (max. 3 zagrożenia).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268289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000" y="8683200"/>
            <a:ext cx="2560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7056064" y="6586760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  <a:br>
              <a:rPr lang="pl-PL" dirty="0" smtClean="0"/>
            </a:br>
            <a:r>
              <a:rPr lang="pl-PL" dirty="0" smtClean="0"/>
              <a:t>Stanowisko</a:t>
            </a:r>
          </a:p>
        </p:txBody>
      </p:sp>
      <p:sp>
        <p:nvSpPr>
          <p:cNvPr id="22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7060008" y="5003675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3" name="Shape 35"/>
          <p:cNvSpPr/>
          <p:nvPr userDrawn="1"/>
        </p:nvSpPr>
        <p:spPr>
          <a:xfrm>
            <a:off x="7192764" y="4423220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5" name="Tytuł 1"/>
          <p:cNvSpPr>
            <a:spLocks noGrp="1"/>
          </p:cNvSpPr>
          <p:nvPr>
            <p:ph type="title" hasCustomPrompt="1"/>
          </p:nvPr>
        </p:nvSpPr>
        <p:spPr>
          <a:xfrm>
            <a:off x="7042248" y="1060376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26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779016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4538736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grafika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364632"/>
            <a:ext cx="5508776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212504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slajdów”.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1564432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364632"/>
            <a:ext cx="5473302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" name="pole tekstowe 1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35833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588768"/>
            <a:ext cx="5508776" cy="37444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716560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2961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</a:t>
            </a:r>
            <a:br>
              <a:rPr lang="pl-PL" dirty="0" smtClean="0"/>
            </a:br>
            <a:r>
              <a:rPr lang="pl-PL" dirty="0" smtClean="0"/>
              <a:t>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35652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53499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804792"/>
            <a:ext cx="5508776" cy="35283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932584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5121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</a:t>
            </a:r>
            <a:br>
              <a:rPr lang="pl-PL" dirty="0" smtClean="0"/>
            </a:br>
            <a:r>
              <a:rPr lang="pl-PL" dirty="0" smtClean="0"/>
              <a:t>slajdu 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572544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00146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829279" y="83995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703365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17573"/>
            <a:ext cx="10945216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6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Dziękuję za uwagę</a:t>
            </a:r>
            <a:endParaRPr kumimoji="0" lang="pl-PL" sz="6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882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0" y="6315869"/>
            <a:ext cx="5567016" cy="8651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</a:p>
          <a:p>
            <a:pPr lvl="0"/>
            <a:r>
              <a:rPr lang="pl-PL" dirty="0" smtClean="0"/>
              <a:t>Stanowisko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3944" y="4732784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6616700" y="4152329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844352"/>
            <a:ext cx="5148736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466184" y="789485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5059226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56" r:id="rId4"/>
    <p:sldLayoutId id="2147483654" r:id="rId5"/>
    <p:sldLayoutId id="2147483651" r:id="rId6"/>
    <p:sldLayoutId id="2147483655" r:id="rId7"/>
    <p:sldLayoutId id="2147483658" r:id="rId8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>
          <a:xfrm>
            <a:off x="6574408" y="4516760"/>
            <a:ext cx="6067128" cy="1080120"/>
          </a:xfrm>
        </p:spPr>
        <p:txBody>
          <a:bodyPr/>
          <a:lstStyle/>
          <a:p>
            <a:endParaRPr lang="pl-PL" dirty="0">
              <a:latin typeface="+mn-lt"/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Warszawa, </a:t>
            </a:r>
            <a:r>
              <a:rPr lang="pl-PL" dirty="0" smtClean="0"/>
              <a:t> </a:t>
            </a:r>
            <a:r>
              <a:rPr lang="pl-PL" dirty="0" smtClean="0"/>
              <a:t>maj </a:t>
            </a:r>
            <a:r>
              <a:rPr lang="pl-PL" dirty="0" smtClean="0"/>
              <a:t>2021 r.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74408" y="1924472"/>
            <a:ext cx="5580832" cy="2143099"/>
          </a:xfrm>
        </p:spPr>
        <p:txBody>
          <a:bodyPr/>
          <a:lstStyle/>
          <a:p>
            <a:r>
              <a:rPr lang="pl-PL" sz="4000" dirty="0" smtClean="0"/>
              <a:t>Konsolidacja i automatyzacja wypłaty zasiłków (e-zasiłki)</a:t>
            </a:r>
            <a:endParaRPr lang="pl-PL" sz="4000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Departament Zasiłków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041308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sz="2000" dirty="0">
                <a:cs typeface="Arial" panose="020B0604020202020204" pitchFamily="34" charset="0"/>
              </a:rPr>
              <a:t>Zasiłków</a:t>
            </a:r>
            <a:endParaRPr lang="pl-PL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Konsolidacja i automatyzacja wypłaty </a:t>
            </a:r>
            <a:r>
              <a:rPr lang="pl-PL" sz="2000" dirty="0" smtClean="0">
                <a:cs typeface="Arial" panose="020B0604020202020204" pitchFamily="34" charset="0"/>
              </a:rPr>
              <a:t>zasiłków  </a:t>
            </a:r>
            <a:r>
              <a:rPr lang="pl-PL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453728" y="1420416"/>
            <a:ext cx="2016224" cy="6912768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Realizacja projektu</a:t>
            </a:r>
            <a:endParaRPr kumimoji="0" lang="pl-PL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760651" y="4469209"/>
            <a:ext cx="543864" cy="81518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032583" y="5412371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032583" y="8919120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2000" dirty="0" smtClean="0">
                <a:solidFill>
                  <a:srgbClr val="003D6E"/>
                </a:solidFill>
              </a:rPr>
              <a:t>świadczeniobiorcy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3517872" y="1444456"/>
            <a:ext cx="9217024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pl-PL" sz="2000" b="1" dirty="0" smtClean="0">
              <a:solidFill>
                <a:schemeClr val="tx1"/>
              </a:solidFill>
            </a:endParaRPr>
          </a:p>
          <a:p>
            <a:pPr algn="l"/>
            <a:r>
              <a:rPr lang="pl-PL" sz="2400" b="1" dirty="0" smtClean="0">
                <a:solidFill>
                  <a:schemeClr val="tx1"/>
                </a:solidFill>
              </a:rPr>
              <a:t>Dwa  etapy:</a:t>
            </a:r>
          </a:p>
          <a:p>
            <a:pPr algn="l"/>
            <a:endParaRPr lang="pl-PL" sz="2400" b="1" dirty="0" smtClean="0">
              <a:solidFill>
                <a:schemeClr val="tx1"/>
              </a:solidFill>
            </a:endParaRPr>
          </a:p>
          <a:p>
            <a:pPr algn="l"/>
            <a:r>
              <a:rPr lang="pl-PL" sz="2400" b="1" dirty="0" smtClean="0">
                <a:solidFill>
                  <a:schemeClr val="tx1"/>
                </a:solidFill>
              </a:rPr>
              <a:t>-	w </a:t>
            </a:r>
            <a:r>
              <a:rPr lang="pl-PL" sz="2400" b="1" dirty="0">
                <a:solidFill>
                  <a:schemeClr val="tx1"/>
                </a:solidFill>
              </a:rPr>
              <a:t>pierwszym etapie </a:t>
            </a:r>
            <a:r>
              <a:rPr lang="pl-PL" sz="2400" dirty="0">
                <a:solidFill>
                  <a:schemeClr val="tx1"/>
                </a:solidFill>
              </a:rPr>
              <a:t>zmiany w prawie do zasiłków, wysokości i podstawy </a:t>
            </a:r>
            <a:r>
              <a:rPr lang="pl-PL" sz="2400" dirty="0" smtClean="0">
                <a:solidFill>
                  <a:schemeClr val="tx1"/>
                </a:solidFill>
              </a:rPr>
              <a:t>	wymiaru </a:t>
            </a:r>
            <a:r>
              <a:rPr lang="pl-PL" sz="2400" dirty="0">
                <a:solidFill>
                  <a:schemeClr val="tx1"/>
                </a:solidFill>
              </a:rPr>
              <a:t>(w tym okresie zasiłki są wypłacane przez ZUS i płatników składek) – </a:t>
            </a:r>
            <a:r>
              <a:rPr lang="pl-PL" sz="2400" dirty="0" smtClean="0">
                <a:solidFill>
                  <a:schemeClr val="tx1"/>
                </a:solidFill>
              </a:rPr>
              <a:t>	konieczność </a:t>
            </a:r>
            <a:r>
              <a:rPr lang="pl-PL" sz="2400" dirty="0">
                <a:solidFill>
                  <a:schemeClr val="tx1"/>
                </a:solidFill>
              </a:rPr>
              <a:t>dostosowania systemu informatycznego ZUS i płatników składek</a:t>
            </a:r>
          </a:p>
          <a:p>
            <a:pPr algn="l"/>
            <a:endParaRPr lang="pl-PL" sz="2400" b="1" dirty="0" smtClean="0">
              <a:solidFill>
                <a:schemeClr val="tx1"/>
              </a:solidFill>
            </a:endParaRPr>
          </a:p>
          <a:p>
            <a:pPr marL="541338" lvl="6" indent="-541338" algn="l">
              <a:buFontTx/>
              <a:buChar char="-"/>
            </a:pPr>
            <a:r>
              <a:rPr lang="pl-PL" sz="2400" b="1" dirty="0" smtClean="0">
                <a:solidFill>
                  <a:schemeClr val="tx1"/>
                </a:solidFill>
              </a:rPr>
              <a:t>w </a:t>
            </a:r>
            <a:r>
              <a:rPr lang="pl-PL" sz="2400" b="1" dirty="0">
                <a:solidFill>
                  <a:schemeClr val="tx1"/>
                </a:solidFill>
              </a:rPr>
              <a:t>drugim etapie </a:t>
            </a:r>
            <a:r>
              <a:rPr lang="pl-PL" sz="2400" dirty="0">
                <a:solidFill>
                  <a:schemeClr val="tx1"/>
                </a:solidFill>
              </a:rPr>
              <a:t>zmiany związane z automatyzacją wypłaty zasiłków i </a:t>
            </a:r>
            <a:r>
              <a:rPr lang="pl-PL" sz="2400" dirty="0" smtClean="0">
                <a:solidFill>
                  <a:schemeClr val="tx1"/>
                </a:solidFill>
              </a:rPr>
              <a:t>	przejęciem </a:t>
            </a:r>
            <a:r>
              <a:rPr lang="pl-PL" sz="2400" dirty="0">
                <a:solidFill>
                  <a:schemeClr val="tx1"/>
                </a:solidFill>
              </a:rPr>
              <a:t>wypłaty zasiłków od płatników składek </a:t>
            </a:r>
            <a:endParaRPr lang="pl-PL" sz="2400" dirty="0" smtClean="0">
              <a:solidFill>
                <a:schemeClr val="tx1"/>
              </a:solidFill>
            </a:endParaRPr>
          </a:p>
          <a:p>
            <a:pPr marL="1425575" lvl="3" indent="-342900" algn="l">
              <a:buFont typeface="Wingdings" panose="05000000000000000000" pitchFamily="2" charset="2"/>
              <a:buChar char="Ø"/>
            </a:pPr>
            <a:r>
              <a:rPr lang="pl-PL" sz="2400" dirty="0" smtClean="0">
                <a:solidFill>
                  <a:schemeClr val="tx1"/>
                </a:solidFill>
              </a:rPr>
              <a:t>etap </a:t>
            </a:r>
            <a:r>
              <a:rPr lang="pl-PL" sz="2400" dirty="0">
                <a:solidFill>
                  <a:schemeClr val="tx1"/>
                </a:solidFill>
              </a:rPr>
              <a:t>2a przejęcie zasiłków </a:t>
            </a:r>
            <a:r>
              <a:rPr lang="pl-PL" sz="2400" dirty="0" smtClean="0">
                <a:solidFill>
                  <a:schemeClr val="tx1"/>
                </a:solidFill>
              </a:rPr>
              <a:t> od </a:t>
            </a:r>
            <a:r>
              <a:rPr lang="pl-PL" sz="2400" dirty="0">
                <a:solidFill>
                  <a:schemeClr val="tx1"/>
                </a:solidFill>
              </a:rPr>
              <a:t>części „dużych” płatników </a:t>
            </a:r>
            <a:r>
              <a:rPr lang="pl-PL" sz="2400" dirty="0" smtClean="0">
                <a:solidFill>
                  <a:schemeClr val="tx1"/>
                </a:solidFill>
              </a:rPr>
              <a:t>składek (do 50 ubezpieczonych), </a:t>
            </a:r>
          </a:p>
          <a:p>
            <a:pPr marL="1425575" lvl="3" indent="-342900" algn="l">
              <a:buFont typeface="Wingdings" panose="05000000000000000000" pitchFamily="2" charset="2"/>
              <a:buChar char="Ø"/>
            </a:pPr>
            <a:r>
              <a:rPr lang="pl-PL" sz="2400" dirty="0" smtClean="0">
                <a:solidFill>
                  <a:schemeClr val="tx1"/>
                </a:solidFill>
              </a:rPr>
              <a:t>etap </a:t>
            </a:r>
            <a:r>
              <a:rPr lang="pl-PL" sz="2400" dirty="0">
                <a:solidFill>
                  <a:schemeClr val="tx1"/>
                </a:solidFill>
              </a:rPr>
              <a:t>2b - przejęcie zasiłków od </a:t>
            </a:r>
            <a:r>
              <a:rPr lang="pl-PL" sz="2400" dirty="0" smtClean="0">
                <a:solidFill>
                  <a:schemeClr val="tx1"/>
                </a:solidFill>
              </a:rPr>
              <a:t>	pozostałych </a:t>
            </a:r>
            <a:r>
              <a:rPr lang="pl-PL" sz="2400" dirty="0">
                <a:solidFill>
                  <a:schemeClr val="tx1"/>
                </a:solidFill>
              </a:rPr>
              <a:t>„dużych” płatników </a:t>
            </a:r>
            <a:r>
              <a:rPr lang="pl-PL" sz="2400" dirty="0" smtClean="0">
                <a:solidFill>
                  <a:schemeClr val="tx1"/>
                </a:solidFill>
              </a:rPr>
              <a:t>składek.</a:t>
            </a:r>
            <a:endParaRPr lang="pl-PL" sz="2400" dirty="0">
              <a:solidFill>
                <a:schemeClr val="tx1"/>
              </a:solidFill>
            </a:endParaRPr>
          </a:p>
          <a:p>
            <a:pPr algn="l"/>
            <a:endParaRPr lang="pl-PL" sz="2400" b="1" dirty="0">
              <a:solidFill>
                <a:schemeClr val="tx1"/>
              </a:solidFill>
            </a:endParaRPr>
          </a:p>
          <a:p>
            <a:pPr algn="l"/>
            <a:endParaRPr lang="pl-PL" sz="2400" b="1" dirty="0" smtClean="0">
              <a:solidFill>
                <a:schemeClr val="tx1"/>
              </a:solidFill>
            </a:endParaRPr>
          </a:p>
          <a:p>
            <a:pPr algn="l"/>
            <a:r>
              <a:rPr lang="pl-PL" sz="2400" b="1" dirty="0" smtClean="0">
                <a:solidFill>
                  <a:schemeClr val="tx1"/>
                </a:solidFill>
              </a:rPr>
              <a:t>Po </a:t>
            </a:r>
            <a:r>
              <a:rPr lang="pl-PL" sz="2400" b="1" dirty="0">
                <a:solidFill>
                  <a:schemeClr val="tx1"/>
                </a:solidFill>
              </a:rPr>
              <a:t>przejęciu wypłaty zasiłków przez ZUS – ZUS wypłaca także za okresy przed </a:t>
            </a:r>
            <a:r>
              <a:rPr lang="pl-PL" sz="2400" b="1" dirty="0" smtClean="0">
                <a:solidFill>
                  <a:schemeClr val="tx1"/>
                </a:solidFill>
              </a:rPr>
              <a:t>przejęciem </a:t>
            </a:r>
            <a:r>
              <a:rPr lang="pl-PL" sz="2400" b="1" dirty="0">
                <a:solidFill>
                  <a:schemeClr val="tx1"/>
                </a:solidFill>
              </a:rPr>
              <a:t>wypłaty (płatnicy składek nie wypłacają żadnych świadczeń za </a:t>
            </a:r>
            <a:r>
              <a:rPr lang="pl-PL" sz="2400" b="1" dirty="0" smtClean="0">
                <a:solidFill>
                  <a:schemeClr val="tx1"/>
                </a:solidFill>
              </a:rPr>
              <a:t>okresy </a:t>
            </a:r>
            <a:r>
              <a:rPr lang="pl-PL" sz="2400" b="1" dirty="0">
                <a:solidFill>
                  <a:schemeClr val="tx1"/>
                </a:solidFill>
              </a:rPr>
              <a:t>wsteczne)</a:t>
            </a:r>
          </a:p>
        </p:txBody>
      </p:sp>
    </p:spTree>
    <p:extLst>
      <p:ext uri="{BB962C8B-B14F-4D97-AF65-F5344CB8AC3E}">
        <p14:creationId xmlns:p14="http://schemas.microsoft.com/office/powerpoint/2010/main" val="9393649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7990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Zasiłków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pole tekstowe 53"/>
          <p:cNvSpPr txBox="1"/>
          <p:nvPr/>
        </p:nvSpPr>
        <p:spPr>
          <a:xfrm>
            <a:off x="8202978" y="2344136"/>
            <a:ext cx="4538074" cy="66247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Przejęcie przez ZUS wypłaty zasiłków od płatników składek 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Uproszczenie zasad przyznawania i obliczania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zasiłków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Ograniczenie pozyskiwanych dokumentów</a:t>
            </a:r>
            <a:endParaRPr lang="pl-PL" sz="2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Automatyzacja procesów przyznawania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i wypłaty zasiłków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przez ZUS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Ograniczenie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nadużyć w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korzystaniu z zasiłków</a:t>
            </a:r>
            <a:endParaRPr lang="pl-PL" sz="2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Racjonalizacja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wydatków funduszu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chorobowego / wydatków pracodawcy</a:t>
            </a:r>
          </a:p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0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>
                <a:cs typeface="Arial" panose="020B0604020202020204" pitchFamily="34" charset="0"/>
              </a:rPr>
              <a:t>Konsolidacja i automatyzacja wypłaty zasiłków</a:t>
            </a:r>
            <a:endParaRPr lang="pl-PL" sz="3600" b="1" dirty="0">
              <a:cs typeface="Arial" panose="020B0604020202020204" pitchFamily="34" charset="0"/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5926336" y="2812188"/>
            <a:ext cx="1440160" cy="532859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Cel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Strzałka w prawo 4"/>
          <p:cNvSpPr/>
          <p:nvPr/>
        </p:nvSpPr>
        <p:spPr>
          <a:xfrm>
            <a:off x="7623541" y="5296464"/>
            <a:ext cx="543864" cy="360040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93688" y="1852464"/>
            <a:ext cx="5976664" cy="68182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pl-PL" sz="24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Stan aktualny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Zasiłki wypłaca zarówno ZUS jak i płatnicy składek 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Obowiązujące przepisy są skomplikowane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Gdy zasiłki wypłaca płatnik – występuje do ZUS o opinię / interpretacje przepisów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Gdy zasiłki wypłaca ZUS – nie może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pełni wykorzystać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danych na koncie ubezpieczonego,  konieczność pozyskania wielu dokumentów, od płatnika i ubezpieczonego,  prowadzenia korespondencji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Obowiązujące przepisy umożliwiają  nadużywanie przepisów (kolejne okresy zasiłkowe, krótkie ubezpieczenie – długi okres pobierania świadczeń</a:t>
            </a:r>
            <a:endParaRPr lang="pl-PL" sz="2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139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sz="2000" dirty="0">
                <a:cs typeface="Arial" panose="020B0604020202020204" pitchFamily="34" charset="0"/>
              </a:rPr>
              <a:t>Zasiłków</a:t>
            </a:r>
            <a:endParaRPr lang="pl-PL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Konsolidacja i automatyzacja wypłaty </a:t>
            </a:r>
            <a:r>
              <a:rPr lang="pl-PL" sz="2000" dirty="0" smtClean="0">
                <a:cs typeface="Arial" panose="020B0604020202020204" pitchFamily="34" charset="0"/>
              </a:rPr>
              <a:t>zasiłków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97744" y="1420416"/>
            <a:ext cx="1728192" cy="6912768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Główne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b="1" dirty="0" smtClean="0">
                <a:solidFill>
                  <a:srgbClr val="FFFFFF"/>
                </a:solidFill>
              </a:rPr>
              <a:t>zmiany</a:t>
            </a:r>
            <a:endParaRPr kumimoji="0" lang="pl-PL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430144" y="4361198"/>
            <a:ext cx="543864" cy="81518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941734" y="1677671"/>
            <a:ext cx="9433048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2400" b="1" dirty="0">
                <a:solidFill>
                  <a:srgbClr val="003D6E"/>
                </a:solidFill>
              </a:rPr>
              <a:t>Zmiana zasad ustalania okresu pobierania zasiłku </a:t>
            </a:r>
            <a:r>
              <a:rPr lang="pl-PL" sz="2400" b="1" dirty="0" smtClean="0">
                <a:solidFill>
                  <a:srgbClr val="003D6E"/>
                </a:solidFill>
              </a:rPr>
              <a:t>chorobowego</a:t>
            </a:r>
          </a:p>
          <a:p>
            <a:pPr marL="447675" lvl="0" indent="-354013" algn="just">
              <a:defRPr/>
            </a:pPr>
            <a:r>
              <a:rPr lang="pl-PL" sz="2000" b="1" dirty="0" smtClean="0">
                <a:solidFill>
                  <a:srgbClr val="003D6E"/>
                </a:solidFill>
              </a:rPr>
              <a:t>-  	</a:t>
            </a:r>
            <a:r>
              <a:rPr lang="pl-PL" sz="2000" dirty="0" smtClean="0">
                <a:solidFill>
                  <a:srgbClr val="003D6E"/>
                </a:solidFill>
              </a:rPr>
              <a:t>wliczanie do </a:t>
            </a:r>
            <a:r>
              <a:rPr lang="pl-PL" sz="2000" dirty="0">
                <a:solidFill>
                  <a:srgbClr val="003D6E"/>
                </a:solidFill>
              </a:rPr>
              <a:t>okresu zasiłkowego </a:t>
            </a:r>
            <a:r>
              <a:rPr lang="pl-PL" sz="2000" dirty="0" smtClean="0">
                <a:solidFill>
                  <a:srgbClr val="003D6E"/>
                </a:solidFill>
              </a:rPr>
              <a:t>okresów </a:t>
            </a:r>
            <a:r>
              <a:rPr lang="pl-PL" sz="2000" dirty="0">
                <a:solidFill>
                  <a:srgbClr val="003D6E"/>
                </a:solidFill>
              </a:rPr>
              <a:t>poprzedniej niezdolności do pracy, </a:t>
            </a:r>
            <a:r>
              <a:rPr lang="pl-PL" sz="2000" dirty="0" smtClean="0">
                <a:solidFill>
                  <a:srgbClr val="003D6E"/>
                </a:solidFill>
              </a:rPr>
              <a:t>jeśli                  przerwa </a:t>
            </a:r>
            <a:r>
              <a:rPr lang="pl-PL" sz="2000" dirty="0">
                <a:solidFill>
                  <a:srgbClr val="003D6E"/>
                </a:solidFill>
              </a:rPr>
              <a:t>nie przekracza </a:t>
            </a:r>
            <a:r>
              <a:rPr lang="pl-PL" sz="2000" dirty="0" smtClean="0">
                <a:solidFill>
                  <a:srgbClr val="003D6E"/>
                </a:solidFill>
              </a:rPr>
              <a:t>60 </a:t>
            </a:r>
            <a:r>
              <a:rPr lang="pl-PL" sz="2000" dirty="0">
                <a:solidFill>
                  <a:srgbClr val="003D6E"/>
                </a:solidFill>
              </a:rPr>
              <a:t>dni </a:t>
            </a:r>
            <a:r>
              <a:rPr lang="pl-PL" sz="2000" dirty="0" smtClean="0">
                <a:solidFill>
                  <a:srgbClr val="003D6E"/>
                </a:solidFill>
              </a:rPr>
              <a:t>(niezależnie od przyczyny choroby)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024087" y="5693469"/>
            <a:ext cx="9433048" cy="145680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2400" b="1" dirty="0">
                <a:solidFill>
                  <a:srgbClr val="003D6E"/>
                </a:solidFill>
              </a:rPr>
              <a:t>Uproszczenie stawek procentowych zasiłków chorobowych i </a:t>
            </a:r>
            <a:r>
              <a:rPr lang="pl-PL" sz="2400" b="1" dirty="0" smtClean="0">
                <a:solidFill>
                  <a:srgbClr val="003D6E"/>
                </a:solidFill>
              </a:rPr>
              <a:t>macierzyńskich</a:t>
            </a:r>
          </a:p>
          <a:p>
            <a:pPr marL="342900" lvl="0" indent="-342900" algn="just">
              <a:buFontTx/>
              <a:buChar char="-"/>
              <a:defRPr/>
            </a:pPr>
            <a:r>
              <a:rPr lang="pl-PL" sz="2000" dirty="0" smtClean="0">
                <a:solidFill>
                  <a:srgbClr val="003D6E"/>
                </a:solidFill>
              </a:rPr>
              <a:t>zasiłek </a:t>
            </a:r>
            <a:r>
              <a:rPr lang="pl-PL" sz="2000" dirty="0">
                <a:solidFill>
                  <a:srgbClr val="003D6E"/>
                </a:solidFill>
              </a:rPr>
              <a:t>chorobowy za okres pobytu w szpitalu - 80% zamiast 70% </a:t>
            </a:r>
            <a:endParaRPr lang="pl-PL" sz="2000" dirty="0" smtClean="0">
              <a:solidFill>
                <a:srgbClr val="003D6E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r>
              <a:rPr lang="pl-PL" sz="2000" dirty="0" smtClean="0">
                <a:solidFill>
                  <a:srgbClr val="003D6E"/>
                </a:solidFill>
              </a:rPr>
              <a:t>zasiłek </a:t>
            </a:r>
            <a:r>
              <a:rPr lang="pl-PL" sz="2000" dirty="0">
                <a:solidFill>
                  <a:srgbClr val="003D6E"/>
                </a:solidFill>
              </a:rPr>
              <a:t>macierzyński </a:t>
            </a:r>
            <a:r>
              <a:rPr lang="pl-PL" sz="2000" dirty="0" smtClean="0">
                <a:solidFill>
                  <a:srgbClr val="003D6E"/>
                </a:solidFill>
              </a:rPr>
              <a:t>– 100% i 80% (bez wyrównywania), zamiast 100% i 60%  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3000381" y="4374012"/>
            <a:ext cx="9433048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2400" b="1" dirty="0">
                <a:solidFill>
                  <a:srgbClr val="003D6E"/>
                </a:solidFill>
              </a:rPr>
              <a:t>Zmiany prawa do zasiłku chorobowego po ustaniu </a:t>
            </a:r>
            <a:r>
              <a:rPr lang="pl-PL" sz="2400" b="1" dirty="0" smtClean="0">
                <a:solidFill>
                  <a:srgbClr val="003D6E"/>
                </a:solidFill>
              </a:rPr>
              <a:t>ubezpieczenia</a:t>
            </a:r>
          </a:p>
          <a:p>
            <a:pPr marL="354013" lvl="0" indent="-354013" algn="just">
              <a:defRPr/>
            </a:pPr>
            <a:r>
              <a:rPr lang="pl-PL" sz="2000" b="1" dirty="0" smtClean="0">
                <a:solidFill>
                  <a:srgbClr val="003D6E"/>
                </a:solidFill>
              </a:rPr>
              <a:t>-	</a:t>
            </a:r>
            <a:r>
              <a:rPr lang="pl-PL" sz="2000" dirty="0" smtClean="0">
                <a:solidFill>
                  <a:srgbClr val="003D6E"/>
                </a:solidFill>
              </a:rPr>
              <a:t>ograniczenie </a:t>
            </a:r>
            <a:r>
              <a:rPr lang="pl-PL" sz="2000" dirty="0">
                <a:solidFill>
                  <a:srgbClr val="003D6E"/>
                </a:solidFill>
              </a:rPr>
              <a:t>okresu wypłaty zasiłku chorobowego po ustaniu ubezpieczenia </a:t>
            </a:r>
            <a:r>
              <a:rPr lang="pl-PL" sz="2000" dirty="0" smtClean="0">
                <a:solidFill>
                  <a:srgbClr val="003D6E"/>
                </a:solidFill>
              </a:rPr>
              <a:t>(</a:t>
            </a:r>
            <a:r>
              <a:rPr lang="pl-PL" sz="2000" dirty="0" smtClean="0">
                <a:solidFill>
                  <a:srgbClr val="003D6E"/>
                </a:solidFill>
              </a:rPr>
              <a:t>potem możliwość ubiegania się o </a:t>
            </a:r>
            <a:r>
              <a:rPr lang="pl-PL" sz="2000" dirty="0">
                <a:solidFill>
                  <a:srgbClr val="003D6E"/>
                </a:solidFill>
              </a:rPr>
              <a:t>ś</a:t>
            </a:r>
            <a:r>
              <a:rPr lang="pl-PL" sz="2000" dirty="0" smtClean="0">
                <a:solidFill>
                  <a:srgbClr val="003D6E"/>
                </a:solidFill>
              </a:rPr>
              <a:t>wiadczenie rehabilitacyjne)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2979005" y="7150278"/>
            <a:ext cx="9433048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r>
              <a:rPr lang="pl-PL" sz="2400" b="1" dirty="0">
                <a:solidFill>
                  <a:srgbClr val="003D6E"/>
                </a:solidFill>
              </a:rPr>
              <a:t>Uproszczenie zasad ustalania prawa do zasiłku </a:t>
            </a:r>
            <a:r>
              <a:rPr lang="pl-PL" sz="2400" b="1" dirty="0" smtClean="0">
                <a:solidFill>
                  <a:srgbClr val="003D6E"/>
                </a:solidFill>
              </a:rPr>
              <a:t>opiekuńczego</a:t>
            </a:r>
          </a:p>
          <a:p>
            <a:pPr marL="447675" lvl="0" indent="-447675" algn="l">
              <a:buFontTx/>
              <a:buChar char="-"/>
              <a:defRPr/>
            </a:pPr>
            <a:r>
              <a:rPr lang="pl-PL" sz="2000" dirty="0" smtClean="0">
                <a:solidFill>
                  <a:srgbClr val="003D6E"/>
                </a:solidFill>
              </a:rPr>
              <a:t>zasad </a:t>
            </a:r>
            <a:r>
              <a:rPr lang="pl-PL" sz="2000" dirty="0">
                <a:solidFill>
                  <a:srgbClr val="003D6E"/>
                </a:solidFill>
              </a:rPr>
              <a:t>liczenia limitów wypłaty zasiłku opiekuńczego (limit dla rodziców dzieci, limit na osobę pod </a:t>
            </a:r>
            <a:r>
              <a:rPr lang="pl-PL" sz="2000" dirty="0" smtClean="0">
                <a:solidFill>
                  <a:srgbClr val="003D6E"/>
                </a:solidFill>
              </a:rPr>
              <a:t>opieką,</a:t>
            </a:r>
          </a:p>
          <a:p>
            <a:pPr marL="447675" lvl="0" indent="-447675" algn="l">
              <a:buFontTx/>
              <a:buChar char="-"/>
              <a:defRPr/>
            </a:pPr>
            <a:r>
              <a:rPr lang="pl-PL" sz="2000" dirty="0" smtClean="0">
                <a:solidFill>
                  <a:srgbClr val="003D6E"/>
                </a:solidFill>
              </a:rPr>
              <a:t>obecność </a:t>
            </a:r>
            <a:r>
              <a:rPr lang="pl-PL" sz="2000" dirty="0">
                <a:solidFill>
                  <a:srgbClr val="003D6E"/>
                </a:solidFill>
              </a:rPr>
              <a:t>innego domownika nie będzie pozbawiać prawa do zasiłku </a:t>
            </a:r>
            <a:r>
              <a:rPr lang="pl-PL" sz="2000" dirty="0" smtClean="0">
                <a:solidFill>
                  <a:srgbClr val="003D6E"/>
                </a:solidFill>
              </a:rPr>
              <a:t>opiekuńczego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3012040" y="2891351"/>
            <a:ext cx="9433048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2400" b="1" dirty="0" smtClean="0">
                <a:solidFill>
                  <a:srgbClr val="003D6E"/>
                </a:solidFill>
              </a:rPr>
              <a:t>Uproszczenie zasad liczenia okresu wypłaty wynagrodzenia chorobowego</a:t>
            </a:r>
          </a:p>
          <a:p>
            <a:pPr marL="447675" lvl="0" indent="-354013" algn="just">
              <a:defRPr/>
            </a:pPr>
            <a:r>
              <a:rPr lang="pl-PL" sz="2000" b="1" dirty="0" smtClean="0">
                <a:solidFill>
                  <a:srgbClr val="003D6E"/>
                </a:solidFill>
              </a:rPr>
              <a:t>-  	</a:t>
            </a:r>
            <a:r>
              <a:rPr lang="pl-PL" sz="2000" dirty="0" smtClean="0">
                <a:solidFill>
                  <a:srgbClr val="003D6E"/>
                </a:solidFill>
              </a:rPr>
              <a:t>wliczanie do tego okresu wszystkich okresów  niezdolności do pracy, niezależnie czy prawo do wynagrodzenia chorobowego przysługuje czy nie (np. w czasie okresu wyczekiwania, urlopu bezpłatnego i wychowawczego)  </a:t>
            </a:r>
            <a:endParaRPr lang="pl-PL" sz="2000" dirty="0">
              <a:solidFill>
                <a:srgbClr val="003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2441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sz="2000" dirty="0">
                <a:cs typeface="Arial" panose="020B0604020202020204" pitchFamily="34" charset="0"/>
              </a:rPr>
              <a:t>Zasiłków</a:t>
            </a:r>
            <a:endParaRPr lang="pl-PL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Konsolidacja i automatyzacja wypłaty </a:t>
            </a:r>
            <a:r>
              <a:rPr lang="pl-PL" sz="2000" dirty="0" smtClean="0">
                <a:cs typeface="Arial" panose="020B0604020202020204" pitchFamily="34" charset="0"/>
              </a:rPr>
              <a:t>zasiłków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97744" y="1420416"/>
            <a:ext cx="1728192" cy="6912768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Główne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b="1" dirty="0" smtClean="0">
                <a:solidFill>
                  <a:srgbClr val="FFFFFF"/>
                </a:solidFill>
              </a:rPr>
              <a:t>zmiany</a:t>
            </a:r>
            <a:endParaRPr kumimoji="0" lang="pl-PL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430144" y="4361198"/>
            <a:ext cx="543864" cy="81518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3018948" y="4458680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endParaRPr lang="pl-PL" sz="2000" b="1" dirty="0">
              <a:solidFill>
                <a:srgbClr val="003D6E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2971228" y="1657912"/>
            <a:ext cx="9795867" cy="601190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2400" b="1" dirty="0" smtClean="0">
                <a:solidFill>
                  <a:schemeClr val="tx1"/>
                </a:solidFill>
              </a:rPr>
              <a:t>Zmiany </a:t>
            </a:r>
            <a:r>
              <a:rPr lang="pl-PL" sz="2400" b="1" dirty="0">
                <a:solidFill>
                  <a:schemeClr val="tx1"/>
                </a:solidFill>
              </a:rPr>
              <a:t>dotyczące obliczania zasiłku (podstawy wymiaru zasiłków</a:t>
            </a:r>
            <a:r>
              <a:rPr lang="pl-PL" sz="2400" b="1" dirty="0" smtClean="0">
                <a:solidFill>
                  <a:schemeClr val="tx1"/>
                </a:solidFill>
              </a:rPr>
              <a:t>) – m.in.:</a:t>
            </a:r>
          </a:p>
          <a:p>
            <a:pPr lvl="0" algn="just">
              <a:defRPr/>
            </a:pPr>
            <a:endParaRPr lang="pl-PL" sz="2000" b="1" dirty="0" smtClean="0">
              <a:solidFill>
                <a:schemeClr val="tx1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r>
              <a:rPr lang="pl-PL" sz="2000" dirty="0" smtClean="0">
                <a:solidFill>
                  <a:schemeClr val="tx1"/>
                </a:solidFill>
              </a:rPr>
              <a:t>podstawą wymiaru zasiłku jest podstawa wymiaru składek</a:t>
            </a:r>
          </a:p>
          <a:p>
            <a:pPr marL="342900" lvl="0" indent="-342900" algn="just">
              <a:buFontTx/>
              <a:buChar char="-"/>
              <a:defRPr/>
            </a:pPr>
            <a:endParaRPr lang="pl-PL" sz="2000" dirty="0" smtClean="0">
              <a:solidFill>
                <a:schemeClr val="tx1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r>
              <a:rPr lang="pl-PL" sz="2000" dirty="0" smtClean="0">
                <a:solidFill>
                  <a:schemeClr val="tx1"/>
                </a:solidFill>
              </a:rPr>
              <a:t>bez </a:t>
            </a:r>
            <a:r>
              <a:rPr lang="pl-PL" sz="2000" dirty="0">
                <a:solidFill>
                  <a:schemeClr val="tx1"/>
                </a:solidFill>
              </a:rPr>
              <a:t>wyłączania </a:t>
            </a:r>
            <a:r>
              <a:rPr lang="pl-PL" sz="2000" dirty="0" smtClean="0">
                <a:solidFill>
                  <a:schemeClr val="tx1"/>
                </a:solidFill>
              </a:rPr>
              <a:t>składników </a:t>
            </a:r>
            <a:r>
              <a:rPr lang="pl-PL" sz="2000" dirty="0">
                <a:solidFill>
                  <a:schemeClr val="tx1"/>
                </a:solidFill>
              </a:rPr>
              <a:t>wynagrodzenia </a:t>
            </a:r>
            <a:r>
              <a:rPr lang="pl-PL" sz="2000" dirty="0" smtClean="0">
                <a:solidFill>
                  <a:schemeClr val="tx1"/>
                </a:solidFill>
              </a:rPr>
              <a:t> (do których zachowuje prawo, do określonego terminu)</a:t>
            </a:r>
          </a:p>
          <a:p>
            <a:pPr marL="342900" lvl="0" indent="-342900" algn="just">
              <a:buFontTx/>
              <a:buChar char="-"/>
              <a:defRPr/>
            </a:pPr>
            <a:endParaRPr lang="pl-PL" sz="2000" dirty="0" smtClean="0">
              <a:solidFill>
                <a:schemeClr val="tx1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r>
              <a:rPr lang="pl-PL" sz="2000" dirty="0">
                <a:solidFill>
                  <a:schemeClr val="tx1"/>
                </a:solidFill>
              </a:rPr>
              <a:t>w</a:t>
            </a:r>
            <a:r>
              <a:rPr lang="pl-PL" sz="2000" dirty="0" smtClean="0">
                <a:solidFill>
                  <a:schemeClr val="tx1"/>
                </a:solidFill>
              </a:rPr>
              <a:t>ynagrodzenie wypłacone w miesiącu (a nie za miesiąc)</a:t>
            </a:r>
          </a:p>
          <a:p>
            <a:pPr marL="342900" lvl="0" indent="-342900" algn="just">
              <a:buFontTx/>
              <a:buChar char="-"/>
              <a:defRPr/>
            </a:pPr>
            <a:endParaRPr lang="pl-PL" sz="2000" dirty="0" smtClean="0">
              <a:solidFill>
                <a:schemeClr val="tx1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r>
              <a:rPr lang="pl-PL" sz="2000" dirty="0" smtClean="0">
                <a:solidFill>
                  <a:schemeClr val="tx1"/>
                </a:solidFill>
              </a:rPr>
              <a:t>przesunięcie </a:t>
            </a:r>
            <a:r>
              <a:rPr lang="pl-PL" sz="2000" dirty="0">
                <a:solidFill>
                  <a:schemeClr val="tx1"/>
                </a:solidFill>
              </a:rPr>
              <a:t>okresu do ustalenia podstawy wymiaru o 1 </a:t>
            </a:r>
            <a:r>
              <a:rPr lang="pl-PL" sz="2000" dirty="0" smtClean="0">
                <a:solidFill>
                  <a:schemeClr val="tx1"/>
                </a:solidFill>
              </a:rPr>
              <a:t>miesiąc</a:t>
            </a:r>
          </a:p>
          <a:p>
            <a:pPr marL="342900" lvl="0" indent="-342900" algn="just">
              <a:buFontTx/>
              <a:buChar char="-"/>
              <a:defRPr/>
            </a:pPr>
            <a:endParaRPr lang="pl-PL" sz="2000" dirty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pl-PL" sz="2000" dirty="0">
                <a:solidFill>
                  <a:schemeClr val="tx1"/>
                </a:solidFill>
              </a:rPr>
              <a:t>zmiana wymiaru czasu pracy nie skraca okresu do obliczenia podstawy wymiaru</a:t>
            </a:r>
          </a:p>
          <a:p>
            <a:pPr lvl="0" algn="just">
              <a:defRPr/>
            </a:pPr>
            <a:endParaRPr lang="pl-PL" sz="2000" dirty="0">
              <a:solidFill>
                <a:schemeClr val="tx1"/>
              </a:solidFill>
            </a:endParaRPr>
          </a:p>
          <a:p>
            <a:pPr marL="360363" lvl="0" indent="-360363" algn="l" rtl="0"/>
            <a:r>
              <a:rPr lang="pl-PL" sz="2000" b="1" dirty="0">
                <a:solidFill>
                  <a:srgbClr val="003D6E"/>
                </a:solidFill>
              </a:rPr>
              <a:t> - </a:t>
            </a:r>
            <a:r>
              <a:rPr lang="pl-PL" sz="2000" dirty="0">
                <a:solidFill>
                  <a:srgbClr val="003D6E"/>
                </a:solidFill>
              </a:rPr>
              <a:t> </a:t>
            </a:r>
            <a:r>
              <a:rPr lang="pl-PL" sz="2000" dirty="0" smtClean="0">
                <a:solidFill>
                  <a:srgbClr val="003D6E"/>
                </a:solidFill>
              </a:rPr>
              <a:t> zmiana </a:t>
            </a:r>
            <a:r>
              <a:rPr lang="pl-PL" sz="2000" dirty="0">
                <a:solidFill>
                  <a:srgbClr val="003D6E"/>
                </a:solidFill>
              </a:rPr>
              <a:t>zasad ustalania podstawy wymiaru zasiłków, gdy okres ubezpieczenia jest krótszy niż okres do obliczenia podstawy wymiaru</a:t>
            </a:r>
          </a:p>
          <a:p>
            <a:pPr marL="360363" lvl="0" indent="-360363" algn="l" rtl="0"/>
            <a:r>
              <a:rPr lang="pl-PL" sz="2000" dirty="0">
                <a:solidFill>
                  <a:srgbClr val="003D6E"/>
                </a:solidFill>
              </a:rPr>
              <a:t> </a:t>
            </a:r>
          </a:p>
          <a:p>
            <a:pPr lvl="0" algn="l" rtl="0"/>
            <a:r>
              <a:rPr lang="pl-PL" sz="2000" dirty="0">
                <a:solidFill>
                  <a:srgbClr val="003D6E"/>
                </a:solidFill>
              </a:rPr>
              <a:t> - </a:t>
            </a:r>
            <a:r>
              <a:rPr lang="pl-PL" sz="2000" dirty="0" smtClean="0">
                <a:solidFill>
                  <a:srgbClr val="003D6E"/>
                </a:solidFill>
              </a:rPr>
              <a:t>  ponowne </a:t>
            </a:r>
            <a:r>
              <a:rPr lang="pl-PL" sz="2000" dirty="0">
                <a:solidFill>
                  <a:srgbClr val="003D6E"/>
                </a:solidFill>
              </a:rPr>
              <a:t>ustalanie podstawy wymiaru po przerwie wynoszącej co najmniej </a:t>
            </a:r>
            <a:r>
              <a:rPr lang="pl-PL" sz="2000" dirty="0" smtClean="0">
                <a:solidFill>
                  <a:srgbClr val="003D6E"/>
                </a:solidFill>
              </a:rPr>
              <a:t>jeden</a:t>
            </a:r>
          </a:p>
          <a:p>
            <a:pPr lvl="0" algn="l" rtl="0"/>
            <a:r>
              <a:rPr lang="pl-PL" sz="2000" dirty="0">
                <a:solidFill>
                  <a:srgbClr val="003D6E"/>
                </a:solidFill>
              </a:rPr>
              <a:t> </a:t>
            </a:r>
            <a:r>
              <a:rPr lang="pl-PL" sz="2000" dirty="0" smtClean="0">
                <a:solidFill>
                  <a:srgbClr val="003D6E"/>
                </a:solidFill>
              </a:rPr>
              <a:t>     miesiąc  </a:t>
            </a:r>
            <a:endParaRPr lang="pl-PL" sz="2000" dirty="0">
              <a:solidFill>
                <a:srgbClr val="003D6E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endParaRPr lang="pl-PL" sz="2000" dirty="0" smtClean="0">
              <a:solidFill>
                <a:schemeClr val="tx1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032583" y="8919120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2000" dirty="0" smtClean="0">
                <a:solidFill>
                  <a:srgbClr val="003D6E"/>
                </a:solidFill>
              </a:rPr>
              <a:t>świadczeniobiorcy</a:t>
            </a:r>
            <a:endParaRPr lang="pl-PL" sz="2000" dirty="0">
              <a:solidFill>
                <a:srgbClr val="003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953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sz="2000" dirty="0">
                <a:cs typeface="Arial" panose="020B0604020202020204" pitchFamily="34" charset="0"/>
              </a:rPr>
              <a:t>Zasiłków</a:t>
            </a:r>
            <a:endParaRPr lang="pl-PL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Konsolidacja i automatyzacja wypłaty </a:t>
            </a:r>
            <a:r>
              <a:rPr lang="pl-PL" sz="2000" dirty="0" smtClean="0">
                <a:cs typeface="Arial" panose="020B0604020202020204" pitchFamily="34" charset="0"/>
              </a:rPr>
              <a:t>zasiłków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97744" y="1420416"/>
            <a:ext cx="1728192" cy="6912768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Główne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b="1" dirty="0" smtClean="0">
                <a:solidFill>
                  <a:srgbClr val="FFFFFF"/>
                </a:solidFill>
              </a:rPr>
              <a:t>zmiany</a:t>
            </a:r>
            <a:endParaRPr kumimoji="0" lang="pl-PL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430144" y="4361198"/>
            <a:ext cx="543864" cy="81518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3018948" y="4458680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endParaRPr lang="pl-PL" sz="2000" b="1" dirty="0">
              <a:solidFill>
                <a:srgbClr val="003D6E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2979868" y="2324001"/>
            <a:ext cx="943304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lvl="0" indent="-342900" algn="just">
              <a:buFontTx/>
              <a:buChar char="-"/>
              <a:defRPr/>
            </a:pPr>
            <a:endParaRPr lang="pl-PL" sz="2000" dirty="0">
              <a:solidFill>
                <a:schemeClr val="tx1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032583" y="5412371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3062784" y="8043189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 rtl="0"/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2979868" y="3104047"/>
            <a:ext cx="9681862" cy="5027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2000" b="1" dirty="0" smtClean="0">
                <a:solidFill>
                  <a:srgbClr val="003D6E"/>
                </a:solidFill>
              </a:rPr>
              <a:t>JPU zgłoszeniowe/wyrejestrowujące</a:t>
            </a:r>
          </a:p>
          <a:p>
            <a:pPr lvl="0" algn="l" rtl="0"/>
            <a:r>
              <a:rPr lang="pl-PL" sz="2000" b="1" dirty="0" smtClean="0">
                <a:solidFill>
                  <a:srgbClr val="003D6E"/>
                </a:solidFill>
              </a:rPr>
              <a:t>JPU składkowe </a:t>
            </a:r>
          </a:p>
          <a:p>
            <a:pPr lvl="0" algn="l" rtl="0"/>
            <a:r>
              <a:rPr lang="pl-PL" sz="2000" b="1" dirty="0" smtClean="0">
                <a:solidFill>
                  <a:srgbClr val="003D6E"/>
                </a:solidFill>
              </a:rPr>
              <a:t>JPU </a:t>
            </a:r>
            <a:r>
              <a:rPr lang="pl-PL" sz="2000" b="1" dirty="0">
                <a:solidFill>
                  <a:srgbClr val="003D6E"/>
                </a:solidFill>
              </a:rPr>
              <a:t>dotyczące </a:t>
            </a:r>
            <a:r>
              <a:rPr lang="pl-PL" sz="2000" b="1" dirty="0" smtClean="0">
                <a:solidFill>
                  <a:srgbClr val="003D6E"/>
                </a:solidFill>
              </a:rPr>
              <a:t>zasiłków - </a:t>
            </a:r>
            <a:r>
              <a:rPr lang="pl-PL" sz="2000" dirty="0" smtClean="0">
                <a:solidFill>
                  <a:srgbClr val="003D6E"/>
                </a:solidFill>
              </a:rPr>
              <a:t>płatnik składek będzie przekazywał informacje </a:t>
            </a:r>
            <a:r>
              <a:rPr lang="pl-PL" sz="2000" dirty="0">
                <a:solidFill>
                  <a:srgbClr val="003D6E"/>
                </a:solidFill>
              </a:rPr>
              <a:t>o </a:t>
            </a:r>
            <a:r>
              <a:rPr lang="pl-PL" sz="2000" dirty="0" smtClean="0">
                <a:solidFill>
                  <a:srgbClr val="003D6E"/>
                </a:solidFill>
              </a:rPr>
              <a:t>zdarzeniach, które mają wpływ na </a:t>
            </a:r>
            <a:r>
              <a:rPr lang="pl-PL" sz="2000" dirty="0">
                <a:solidFill>
                  <a:srgbClr val="003D6E"/>
                </a:solidFill>
              </a:rPr>
              <a:t>prawo do zasiłku, jego wysokość - w ciągu 7 dni od zaistnienia </a:t>
            </a:r>
            <a:r>
              <a:rPr lang="pl-PL" sz="2000" dirty="0" smtClean="0">
                <a:solidFill>
                  <a:srgbClr val="003D6E"/>
                </a:solidFill>
              </a:rPr>
              <a:t>okoliczności.</a:t>
            </a:r>
          </a:p>
          <a:p>
            <a:pPr lvl="0" algn="l" rtl="0"/>
            <a:endParaRPr lang="pl-PL" sz="2000" dirty="0" smtClean="0">
              <a:solidFill>
                <a:srgbClr val="003D6E"/>
              </a:solidFill>
            </a:endParaRPr>
          </a:p>
          <a:p>
            <a:pPr lvl="0" algn="l" rtl="0"/>
            <a:r>
              <a:rPr lang="pl-PL" sz="2000" dirty="0" smtClean="0">
                <a:solidFill>
                  <a:srgbClr val="003D6E"/>
                </a:solidFill>
              </a:rPr>
              <a:t>Zakres informacji: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 smtClean="0">
                <a:solidFill>
                  <a:srgbClr val="003D6E"/>
                </a:solidFill>
              </a:rPr>
              <a:t>udzielenie </a:t>
            </a:r>
            <a:r>
              <a:rPr lang="pl-PL" sz="2000" dirty="0">
                <a:solidFill>
                  <a:srgbClr val="003D6E"/>
                </a:solidFill>
              </a:rPr>
              <a:t>urlopu macierzyńskiego, rodzicielskiego, ojcowskiego oraz dane związane z podstawą udzielenia urlopu (czy urodzenie dziecka, czy przewidywana data porodu, czy przysposobienie dziecka, czy wydłużenie w związku z pracą na urlopie rodzicielskim</a:t>
            </a:r>
            <a:r>
              <a:rPr lang="pl-PL" sz="2000" dirty="0" smtClean="0">
                <a:solidFill>
                  <a:srgbClr val="003D6E"/>
                </a:solidFill>
              </a:rPr>
              <a:t>)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>
                <a:solidFill>
                  <a:srgbClr val="003D6E"/>
                </a:solidFill>
              </a:rPr>
              <a:t>data przerwania/rezygnacji z urlopu oraz przyczyna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>
                <a:solidFill>
                  <a:srgbClr val="003D6E"/>
                </a:solidFill>
              </a:rPr>
              <a:t>podjęcie pracy w czasie rodzicielskiego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>
                <a:solidFill>
                  <a:srgbClr val="003D6E"/>
                </a:solidFill>
              </a:rPr>
              <a:t>udzielenie urlopu bezpłatnego, wychowawczego, dla poratowania zdrowia 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>
                <a:solidFill>
                  <a:srgbClr val="003D6E"/>
                </a:solidFill>
              </a:rPr>
              <a:t>prawo do wynagrodzenia za dzień zwolnienia, w którym ubezpieczony świadczył pracę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>
                <a:solidFill>
                  <a:srgbClr val="003D6E"/>
                </a:solidFill>
              </a:rPr>
              <a:t>informacja o wypadku przy pracy, w drodze do / z pracy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>
                <a:solidFill>
                  <a:srgbClr val="003D6E"/>
                </a:solidFill>
              </a:rPr>
              <a:t>przebywanie w areszcie lub odbywanie kary pozbawienia wolności</a:t>
            </a:r>
          </a:p>
          <a:p>
            <a:pPr marL="342900" lvl="0" indent="-342900" algn="l" rtl="0">
              <a:buFontTx/>
              <a:buChar char="-"/>
            </a:pPr>
            <a:r>
              <a:rPr lang="pl-PL" sz="2000" dirty="0">
                <a:solidFill>
                  <a:srgbClr val="003D6E"/>
                </a:solidFill>
              </a:rPr>
              <a:t>inne </a:t>
            </a:r>
            <a:r>
              <a:rPr lang="pl-PL" sz="2000" dirty="0" smtClean="0">
                <a:solidFill>
                  <a:srgbClr val="003D6E"/>
                </a:solidFill>
              </a:rPr>
              <a:t>okoliczności, np. wykonywanie pracy w czasie kwarantanny lub izolacji 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032583" y="8919120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2000" dirty="0" smtClean="0">
                <a:solidFill>
                  <a:srgbClr val="003D6E"/>
                </a:solidFill>
              </a:rPr>
              <a:t>świadczeniobiorcy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979868" y="1616115"/>
            <a:ext cx="97152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2400" b="1" dirty="0" smtClean="0">
                <a:solidFill>
                  <a:schemeClr val="tx1"/>
                </a:solidFill>
              </a:rPr>
              <a:t>Kontakt z płatnikiem składek – przez PUE ZUS</a:t>
            </a:r>
          </a:p>
          <a:p>
            <a:pPr algn="l"/>
            <a:r>
              <a:rPr lang="pl-PL" sz="2400" b="1" dirty="0" smtClean="0">
                <a:solidFill>
                  <a:schemeClr val="tx1"/>
                </a:solidFill>
              </a:rPr>
              <a:t>Ograniczenie </a:t>
            </a:r>
            <a:r>
              <a:rPr lang="pl-PL" sz="2400" b="1" dirty="0">
                <a:solidFill>
                  <a:schemeClr val="tx1"/>
                </a:solidFill>
              </a:rPr>
              <a:t>zakresu danych pozyskiwanych od ubezpieczonych, płatników </a:t>
            </a:r>
            <a:r>
              <a:rPr lang="pl-PL" sz="2400" b="1" dirty="0" smtClean="0">
                <a:solidFill>
                  <a:schemeClr val="tx1"/>
                </a:solidFill>
              </a:rPr>
              <a:t>składek, korzystanie </a:t>
            </a:r>
            <a:r>
              <a:rPr lang="pl-PL" sz="2400" b="1" dirty="0">
                <a:solidFill>
                  <a:schemeClr val="tx1"/>
                </a:solidFill>
              </a:rPr>
              <a:t>z danych KSI ZUS (danych o podstawie wymiaru składek i </a:t>
            </a:r>
            <a:r>
              <a:rPr lang="pl-PL" sz="2400" b="1" dirty="0" smtClean="0">
                <a:solidFill>
                  <a:schemeClr val="tx1"/>
                </a:solidFill>
              </a:rPr>
              <a:t>innych) </a:t>
            </a: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83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sz="2000" dirty="0">
                <a:cs typeface="Arial" panose="020B0604020202020204" pitchFamily="34" charset="0"/>
              </a:rPr>
              <a:t>Zasiłków</a:t>
            </a:r>
            <a:endParaRPr lang="pl-PL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Konsolidacja i automatyzacja wypłaty </a:t>
            </a:r>
            <a:r>
              <a:rPr lang="pl-PL" sz="2000" dirty="0" smtClean="0">
                <a:cs typeface="Arial" panose="020B0604020202020204" pitchFamily="34" charset="0"/>
              </a:rPr>
              <a:t>zasiłków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97744" y="1420416"/>
            <a:ext cx="1728192" cy="6912768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Główne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b="1" dirty="0" smtClean="0">
                <a:solidFill>
                  <a:srgbClr val="FFFFFF"/>
                </a:solidFill>
              </a:rPr>
              <a:t>zmiany</a:t>
            </a:r>
            <a:endParaRPr kumimoji="0" lang="pl-PL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430144" y="4361198"/>
            <a:ext cx="543864" cy="81518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032583" y="5412371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032583" y="8919120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2000" dirty="0" smtClean="0">
                <a:solidFill>
                  <a:srgbClr val="003D6E"/>
                </a:solidFill>
              </a:rPr>
              <a:t>świadczeniobiorcy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3082009" y="3872307"/>
            <a:ext cx="893983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2400" b="1" dirty="0">
                <a:solidFill>
                  <a:schemeClr val="tx1"/>
                </a:solidFill>
              </a:rPr>
              <a:t>Wniosek potrzebny w przypadku:</a:t>
            </a:r>
          </a:p>
          <a:p>
            <a:pPr marL="342900" indent="-342900" algn="l">
              <a:buFont typeface="Calibri" panose="020F0502020204030204" pitchFamily="34" charset="0"/>
              <a:buChar char="−"/>
            </a:pPr>
            <a:r>
              <a:rPr lang="pl-PL" sz="2000" dirty="0">
                <a:solidFill>
                  <a:schemeClr val="tx1"/>
                </a:solidFill>
              </a:rPr>
              <a:t>świadczenia </a:t>
            </a:r>
            <a:r>
              <a:rPr lang="pl-PL" sz="2000" dirty="0" smtClean="0">
                <a:solidFill>
                  <a:schemeClr val="tx1"/>
                </a:solidFill>
              </a:rPr>
              <a:t>rehabilitacyjnego,</a:t>
            </a:r>
          </a:p>
          <a:p>
            <a:pPr marL="342900" indent="-342900" algn="l">
              <a:buFont typeface="Calibri" panose="020F0502020204030204" pitchFamily="34" charset="0"/>
              <a:buChar char="−"/>
            </a:pPr>
            <a:r>
              <a:rPr lang="pl-PL" sz="2000" dirty="0" smtClean="0">
                <a:solidFill>
                  <a:schemeClr val="tx1"/>
                </a:solidFill>
              </a:rPr>
              <a:t>zasiłku </a:t>
            </a:r>
            <a:r>
              <a:rPr lang="pl-PL" sz="2000" dirty="0">
                <a:solidFill>
                  <a:schemeClr val="tx1"/>
                </a:solidFill>
              </a:rPr>
              <a:t>macierzyńskiego ubezpieczonych innych niż </a:t>
            </a:r>
            <a:r>
              <a:rPr lang="pl-PL" sz="2000" dirty="0" smtClean="0">
                <a:solidFill>
                  <a:schemeClr val="tx1"/>
                </a:solidFill>
              </a:rPr>
              <a:t>pracownicy,</a:t>
            </a:r>
          </a:p>
          <a:p>
            <a:pPr marL="342900" indent="-342900" algn="l">
              <a:buFont typeface="Calibri" panose="020F0502020204030204" pitchFamily="34" charset="0"/>
              <a:buChar char="−"/>
            </a:pPr>
            <a:r>
              <a:rPr lang="pl-PL" sz="2000" dirty="0" smtClean="0">
                <a:solidFill>
                  <a:schemeClr val="tx1"/>
                </a:solidFill>
              </a:rPr>
              <a:t>w </a:t>
            </a:r>
            <a:r>
              <a:rPr lang="pl-PL" sz="2000" dirty="0">
                <a:solidFill>
                  <a:schemeClr val="tx1"/>
                </a:solidFill>
              </a:rPr>
              <a:t>niektórych przypadkach (np. zaświadczenie lekarskie wystawione w trybie alternatywnym, zagraniczne zaświadczenie lekarskie, oświadczenie o zamknięciu placówki, do której uczęszcza dziecko)</a:t>
            </a:r>
          </a:p>
        </p:txBody>
      </p:sp>
      <p:sp>
        <p:nvSpPr>
          <p:cNvPr id="4" name="Prostokąt 3"/>
          <p:cNvSpPr/>
          <p:nvPr/>
        </p:nvSpPr>
        <p:spPr>
          <a:xfrm>
            <a:off x="3136020" y="2089243"/>
            <a:ext cx="88318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defRPr/>
            </a:pPr>
            <a:r>
              <a:rPr lang="pl-PL" sz="2400" b="1" dirty="0">
                <a:solidFill>
                  <a:srgbClr val="003D6E"/>
                </a:solidFill>
              </a:rPr>
              <a:t>Wypłata zasiłków bez wniosku (w większości przypadków)</a:t>
            </a:r>
          </a:p>
          <a:p>
            <a:pPr marL="342900" lvl="0" indent="-342900" algn="l">
              <a:buFontTx/>
              <a:buChar char="-"/>
              <a:defRPr/>
            </a:pPr>
            <a:r>
              <a:rPr lang="pl-PL" sz="2000" dirty="0">
                <a:solidFill>
                  <a:srgbClr val="003D6E"/>
                </a:solidFill>
              </a:rPr>
              <a:t>wypłata zasiłku chorobowego i opiekuńczego - na podstawie e-ZLA, bez wniosku </a:t>
            </a:r>
          </a:p>
          <a:p>
            <a:pPr marL="342900" lvl="0" indent="-342900" algn="l">
              <a:buFontTx/>
              <a:buChar char="-"/>
              <a:defRPr/>
            </a:pPr>
            <a:r>
              <a:rPr lang="pl-PL" sz="2000" dirty="0">
                <a:solidFill>
                  <a:srgbClr val="003D6E"/>
                </a:solidFill>
              </a:rPr>
              <a:t>wypłata zasiłku macierzyńskiego pracownikom – na podstawie informacji od        pracodawcy o udzielonym urlopie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3177004" y="6285382"/>
            <a:ext cx="9433048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 rtl="0"/>
            <a:r>
              <a:rPr lang="pl-PL" sz="2400" b="1" dirty="0">
                <a:solidFill>
                  <a:srgbClr val="003D6E"/>
                </a:solidFill>
              </a:rPr>
              <a:t>Kontakt ubezpieczony -  ZUS przez PUE ZUS</a:t>
            </a:r>
          </a:p>
          <a:p>
            <a:pPr marL="354013" lvl="0" indent="-354013" algn="just" rtl="0"/>
            <a:r>
              <a:rPr lang="pl-PL" sz="2000" dirty="0" smtClean="0">
                <a:solidFill>
                  <a:srgbClr val="003D6E"/>
                </a:solidFill>
              </a:rPr>
              <a:t>-	przekazywanie wniosków i innych dokumentów do </a:t>
            </a:r>
            <a:r>
              <a:rPr lang="pl-PL" sz="2000" dirty="0">
                <a:solidFill>
                  <a:srgbClr val="003D6E"/>
                </a:solidFill>
              </a:rPr>
              <a:t>ZUS </a:t>
            </a:r>
            <a:r>
              <a:rPr lang="pl-PL" sz="2000" dirty="0" smtClean="0">
                <a:solidFill>
                  <a:srgbClr val="003D6E"/>
                </a:solidFill>
              </a:rPr>
              <a:t>z profilu na PUE ZUS</a:t>
            </a:r>
            <a:endParaRPr lang="pl-PL" sz="2000" dirty="0">
              <a:solidFill>
                <a:srgbClr val="003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5414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sz="2000" dirty="0">
                <a:cs typeface="Arial" panose="020B0604020202020204" pitchFamily="34" charset="0"/>
              </a:rPr>
              <a:t>Zasiłków</a:t>
            </a:r>
            <a:endParaRPr lang="pl-PL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2000" dirty="0">
                <a:cs typeface="Arial" panose="020B0604020202020204" pitchFamily="34" charset="0"/>
              </a:rPr>
              <a:t>Konsolidacja i automatyzacja wypłaty </a:t>
            </a:r>
            <a:r>
              <a:rPr lang="pl-PL" sz="2000" dirty="0" smtClean="0">
                <a:cs typeface="Arial" panose="020B0604020202020204" pitchFamily="34" charset="0"/>
              </a:rPr>
              <a:t>zasiłków  </a:t>
            </a:r>
            <a:r>
              <a:rPr lang="pl-PL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97744" y="1420416"/>
            <a:ext cx="1728192" cy="6912768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Główne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b="1" dirty="0" smtClean="0">
                <a:solidFill>
                  <a:srgbClr val="FFFFFF"/>
                </a:solidFill>
              </a:rPr>
              <a:t>zmiany</a:t>
            </a:r>
            <a:endParaRPr kumimoji="0" lang="pl-PL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2430144" y="4361198"/>
            <a:ext cx="543864" cy="81518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3045318" y="5199675"/>
            <a:ext cx="9433048" cy="26263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just">
              <a:defRPr/>
            </a:pPr>
            <a:r>
              <a:rPr lang="pl-PL" sz="2400" b="1" dirty="0">
                <a:solidFill>
                  <a:schemeClr val="tx1"/>
                </a:solidFill>
              </a:rPr>
              <a:t>Automatyzacja obsługi spraw </a:t>
            </a:r>
            <a:r>
              <a:rPr lang="pl-PL" sz="2400" b="1" dirty="0" smtClean="0">
                <a:solidFill>
                  <a:schemeClr val="tx1"/>
                </a:solidFill>
              </a:rPr>
              <a:t>zasiłkowych</a:t>
            </a:r>
          </a:p>
          <a:p>
            <a:pPr marL="354013" lvl="0" indent="-354013" algn="just">
              <a:defRPr/>
            </a:pPr>
            <a:endParaRPr lang="pl-PL" sz="2000" b="1" dirty="0">
              <a:solidFill>
                <a:schemeClr val="tx1"/>
              </a:solidFill>
            </a:endParaRPr>
          </a:p>
          <a:p>
            <a:pPr marL="360363" lvl="0" indent="-360363" algn="just">
              <a:defRPr/>
            </a:pPr>
            <a:r>
              <a:rPr lang="pl-PL" sz="2000" dirty="0" smtClean="0">
                <a:solidFill>
                  <a:schemeClr val="tx1"/>
                </a:solidFill>
              </a:rPr>
              <a:t>-   automatyczne wszczęcie postępowania w sprawie o zasiłek i rejestracja w systemie informatycznym danych z dokumentów wpływających do ZUS w formie elektronicznej</a:t>
            </a:r>
            <a:endParaRPr lang="pl-PL" sz="2000" dirty="0">
              <a:solidFill>
                <a:schemeClr val="tx1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endParaRPr lang="pl-PL" sz="2000" dirty="0" smtClean="0">
              <a:solidFill>
                <a:schemeClr val="tx1"/>
              </a:solidFill>
            </a:endParaRPr>
          </a:p>
          <a:p>
            <a:pPr marL="342900" lvl="0" indent="-342900" algn="just">
              <a:buFontTx/>
              <a:buChar char="-"/>
              <a:defRPr/>
            </a:pPr>
            <a:r>
              <a:rPr lang="pl-PL" sz="2000" dirty="0" smtClean="0">
                <a:solidFill>
                  <a:schemeClr val="tx1"/>
                </a:solidFill>
              </a:rPr>
              <a:t>korzystanie </a:t>
            </a:r>
            <a:r>
              <a:rPr lang="pl-PL" sz="2000" dirty="0">
                <a:solidFill>
                  <a:schemeClr val="tx1"/>
                </a:solidFill>
              </a:rPr>
              <a:t>z danych </a:t>
            </a:r>
            <a:r>
              <a:rPr lang="pl-PL" sz="2000" dirty="0" smtClean="0">
                <a:solidFill>
                  <a:schemeClr val="tx1"/>
                </a:solidFill>
              </a:rPr>
              <a:t>KSI </a:t>
            </a:r>
            <a:r>
              <a:rPr lang="pl-PL" sz="2000" dirty="0">
                <a:solidFill>
                  <a:schemeClr val="tx1"/>
                </a:solidFill>
              </a:rPr>
              <a:t>ZUS (danych o podstawie wymiaru składek i innych danych zapisanych na koncie ubezpieczonego), danych z rejestrów </a:t>
            </a:r>
            <a:r>
              <a:rPr lang="pl-PL" sz="2000" dirty="0" smtClean="0">
                <a:solidFill>
                  <a:schemeClr val="tx1"/>
                </a:solidFill>
              </a:rPr>
              <a:t>centralnych i rejestrów zewnętrznych (np. z Rejestru Aktów Stanu Cywilnego)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032583" y="5412371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>
              <a:defRPr/>
            </a:pP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032583" y="8919120"/>
            <a:ext cx="943304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 rtl="0"/>
            <a:r>
              <a:rPr lang="pl-PL" sz="2000" dirty="0" smtClean="0">
                <a:solidFill>
                  <a:srgbClr val="003D6E"/>
                </a:solidFill>
              </a:rPr>
              <a:t>świadczeniobiorcy</a:t>
            </a:r>
            <a:endParaRPr lang="pl-PL" sz="2000" dirty="0">
              <a:solidFill>
                <a:srgbClr val="003D6E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974008" y="1442293"/>
            <a:ext cx="92170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2400" b="1" dirty="0">
                <a:solidFill>
                  <a:schemeClr val="tx1"/>
                </a:solidFill>
              </a:rPr>
              <a:t>Zmiana zakresu danych zaświadczenia </a:t>
            </a:r>
            <a:r>
              <a:rPr lang="pl-PL" sz="2400" b="1" dirty="0" smtClean="0">
                <a:solidFill>
                  <a:schemeClr val="tx1"/>
                </a:solidFill>
              </a:rPr>
              <a:t>lekarskiego – wprowadzenie:</a:t>
            </a:r>
          </a:p>
          <a:p>
            <a:pPr marL="342900" indent="-342900" algn="l">
              <a:buFontTx/>
              <a:buChar char="-"/>
            </a:pPr>
            <a:r>
              <a:rPr lang="pl-PL" sz="2000" dirty="0" smtClean="0">
                <a:solidFill>
                  <a:schemeClr val="tx1"/>
                </a:solidFill>
              </a:rPr>
              <a:t>nowych kodów literowych</a:t>
            </a:r>
          </a:p>
          <a:p>
            <a:pPr marL="342900" indent="-342900" algn="l">
              <a:buFontTx/>
              <a:buChar char="-"/>
            </a:pPr>
            <a:r>
              <a:rPr lang="pl-PL" sz="2000" dirty="0" smtClean="0">
                <a:solidFill>
                  <a:schemeClr val="tx1"/>
                </a:solidFill>
              </a:rPr>
              <a:t>numeru PESEL </a:t>
            </a:r>
            <a:r>
              <a:rPr lang="pl-PL" sz="2000" dirty="0">
                <a:solidFill>
                  <a:schemeClr val="tx1"/>
                </a:solidFill>
              </a:rPr>
              <a:t>dziecka i członka rodziny wymagającego opieki ubezpieczonego (by ułatwić systemowe ustalanie limitu wypłaty zasiłku opiekuńczego) </a:t>
            </a:r>
          </a:p>
          <a:p>
            <a:pPr marL="342900" indent="-342900" algn="l">
              <a:buFontTx/>
              <a:buChar char="-"/>
            </a:pPr>
            <a:r>
              <a:rPr lang="pl-PL" sz="2000" dirty="0">
                <a:solidFill>
                  <a:schemeClr val="tx1"/>
                </a:solidFill>
              </a:rPr>
              <a:t>i</a:t>
            </a:r>
            <a:r>
              <a:rPr lang="pl-PL" sz="2000" dirty="0" smtClean="0">
                <a:solidFill>
                  <a:schemeClr val="tx1"/>
                </a:solidFill>
              </a:rPr>
              <a:t>nformacji, </a:t>
            </a:r>
            <a:r>
              <a:rPr lang="pl-PL" sz="2000" dirty="0">
                <a:solidFill>
                  <a:schemeClr val="tx1"/>
                </a:solidFill>
              </a:rPr>
              <a:t>czy w dniu wystawienia zaświadczenia lekarskiego ubezpieczony świadczył </a:t>
            </a:r>
            <a:r>
              <a:rPr lang="pl-PL" sz="2000" dirty="0" smtClean="0">
                <a:solidFill>
                  <a:schemeClr val="tx1"/>
                </a:solidFill>
              </a:rPr>
              <a:t>pracę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015117" y="3691570"/>
            <a:ext cx="94505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2000" b="1" dirty="0">
                <a:solidFill>
                  <a:schemeClr val="tx1"/>
                </a:solidFill>
              </a:rPr>
              <a:t>Wprowadzenie obowiązku wystawiania przez lekarzy zaświadczeń niezbędnych do ustalenia prawa lub </a:t>
            </a:r>
            <a:r>
              <a:rPr lang="pl-PL" sz="2400" b="1" dirty="0">
                <a:solidFill>
                  <a:schemeClr val="tx1"/>
                </a:solidFill>
              </a:rPr>
              <a:t>wysokości</a:t>
            </a:r>
            <a:r>
              <a:rPr lang="pl-PL" sz="2000" b="1" dirty="0">
                <a:solidFill>
                  <a:schemeClr val="tx1"/>
                </a:solidFill>
              </a:rPr>
              <a:t> zasiłku i przekazywania do ZUS za pośrednictwem PUE ZUS (zaświadczenia inne niż e-ZLA)</a:t>
            </a:r>
          </a:p>
        </p:txBody>
      </p:sp>
    </p:spTree>
    <p:extLst>
      <p:ext uri="{BB962C8B-B14F-4D97-AF65-F5344CB8AC3E}">
        <p14:creationId xmlns:p14="http://schemas.microsoft.com/office/powerpoint/2010/main" val="25102681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dirty="0">
                <a:cs typeface="Arial" panose="020B0604020202020204" pitchFamily="34" charset="0"/>
              </a:rPr>
              <a:t>Zasiłków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0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>
                <a:cs typeface="Arial" panose="020B0604020202020204" pitchFamily="34" charset="0"/>
              </a:rPr>
              <a:t>Konsolidacja i automatyzacja wypłaty zasiłków</a:t>
            </a:r>
            <a:endParaRPr lang="pl-PL" sz="3600" b="1" dirty="0">
              <a:cs typeface="Arial" panose="020B0604020202020204" pitchFamily="34" charset="0"/>
            </a:endParaRPr>
          </a:p>
        </p:txBody>
      </p:sp>
      <p:sp>
        <p:nvSpPr>
          <p:cNvPr id="63" name="Prostokąt zaokrąglony 62"/>
          <p:cNvSpPr/>
          <p:nvPr/>
        </p:nvSpPr>
        <p:spPr>
          <a:xfrm>
            <a:off x="697176" y="2315733"/>
            <a:ext cx="1656184" cy="6161467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Korzyści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2760408" y="1776896"/>
            <a:ext cx="10000966" cy="67375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Płatnicy składek 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znaczne ograniczenie obowiązków, płatnicy nie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będą wykonywać skomplikowanych i czasochłonnych czynności związanych z obliczeniem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zasiłków, nie będą potrzebne dodatkowe dokumenty składane przez płatnika składek - odciążenie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płatników składek </a:t>
            </a: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Płatnicy składek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ograniczenie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ryzyka finansowego związanego z nieprawidłowym obliczeniem   i wypłatą zasiłku: </a:t>
            </a:r>
          </a:p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-	wypłata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zasiłku w zawyżonej  kwocie  - oznacza dla płatnika składek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	konieczność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dopłaty składek z odsetkami   za zwłokę</a:t>
            </a:r>
          </a:p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</a:pP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-	wypłata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zasiłku w zaniżonej kwocie – oznacza dla płatnika składek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	obowiązek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dopłaty zasiłku z odsetkami finansowanymi ze środków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		płatnika </a:t>
            </a:r>
            <a:endParaRPr lang="pl-PL" sz="2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Płatnicy składek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 przejęcie wypłat zasiłków przez ZUS wpłynie korzystnie na finanse płatników składek – aktualnie wypłata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zasiłku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oznacza 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wydatkowanie środków przez płatnika w terminie wypłat wynagrodzeń, np. pod koniec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miesiąca -  środki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te zostają rozliczone z ZUS ze składek na ubezpieczenia społeczne, tj. najczęściej 15-ego dnia następnego miesiąca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pl-PL" sz="2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trzałka w prawo 10"/>
          <p:cNvSpPr/>
          <p:nvPr/>
        </p:nvSpPr>
        <p:spPr>
          <a:xfrm>
            <a:off x="2494198" y="5216446"/>
            <a:ext cx="543864" cy="360040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009130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5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Departament </a:t>
            </a:r>
            <a:r>
              <a:rPr lang="pl-PL" dirty="0">
                <a:cs typeface="Arial" panose="020B0604020202020204" pitchFamily="34" charset="0"/>
              </a:rPr>
              <a:t>Zasiłków</a:t>
            </a:r>
            <a:endParaRPr lang="pl-PL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0" name="Symbol zastępczy tekstu 5"/>
          <p:cNvSpPr>
            <a:spLocks noGrp="1"/>
          </p:cNvSpPr>
          <p:nvPr>
            <p:ph type="body" sz="quarter" idx="13"/>
          </p:nvPr>
        </p:nvSpPr>
        <p:spPr>
          <a:xfrm>
            <a:off x="525736" y="628328"/>
            <a:ext cx="10945216" cy="381719"/>
          </a:xfrm>
        </p:spPr>
        <p:txBody>
          <a:bodyPr>
            <a:noAutofit/>
          </a:bodyPr>
          <a:lstStyle/>
          <a:p>
            <a:r>
              <a:rPr lang="pl-PL" sz="3600" dirty="0">
                <a:cs typeface="Arial" panose="020B0604020202020204" pitchFamily="34" charset="0"/>
              </a:rPr>
              <a:t>Konsolidacja i automatyzacja wypłaty zasiłków</a:t>
            </a:r>
            <a:endParaRPr lang="pl-PL" sz="3600" b="1" dirty="0">
              <a:cs typeface="Arial" panose="020B0604020202020204" pitchFamily="34" charset="0"/>
            </a:endParaRPr>
          </a:p>
        </p:txBody>
      </p:sp>
      <p:sp>
        <p:nvSpPr>
          <p:cNvPr id="63" name="Prostokąt zaokrąglony 62"/>
          <p:cNvSpPr/>
          <p:nvPr/>
        </p:nvSpPr>
        <p:spPr>
          <a:xfrm>
            <a:off x="697176" y="2315733"/>
            <a:ext cx="1656184" cy="623347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Korzyści</a:t>
            </a:r>
            <a:endParaRPr kumimoji="0" lang="pl-PL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4" name="pole tekstowe 63"/>
          <p:cNvSpPr txBox="1"/>
          <p:nvPr/>
        </p:nvSpPr>
        <p:spPr>
          <a:xfrm>
            <a:off x="3115910" y="2315732"/>
            <a:ext cx="9399650" cy="67375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</a:pPr>
            <a:endParaRPr lang="pl-PL" sz="2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b="1" kern="1200" dirty="0">
                <a:solidFill>
                  <a:schemeClr val="tx1"/>
                </a:solidFill>
                <a:latin typeface="Calibri" panose="020F0502020204030204" pitchFamily="34" charset="0"/>
              </a:rPr>
              <a:t>Ubezpieczeni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 uproszczenie prawa do zasiłków, automatyzacja → szybsza wypłata zasiłku</a:t>
            </a:r>
            <a:endParaRPr lang="pl-PL" sz="2400" kern="1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Ubezpieczeni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 wypłata zasiłków bez wniosku, znaczne ograniczenie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liczby dokumentów składanych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do uzyskania zasiłku</a:t>
            </a:r>
          </a:p>
          <a:p>
            <a:pPr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b="1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FUS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ograniczenie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nadużyć w korzystaniu ze </a:t>
            </a:r>
            <a:r>
              <a:rPr lang="pl-PL" sz="2400" kern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świadczeń, racjonalizacja </a:t>
            </a:r>
            <a:r>
              <a:rPr lang="pl-PL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wydatków Funduszu Chorobowego, zmniejszenie deficytu Funduszu Chorobowego</a:t>
            </a:r>
          </a:p>
          <a:p>
            <a:pPr marL="285750" indent="-285750" algn="l" defTabSz="449263" rtl="0" fontAlgn="base">
              <a:lnSpc>
                <a:spcPct val="114000"/>
              </a:lnSpc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endParaRPr lang="pl-PL" sz="2400" kern="1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trzałka w prawo 10"/>
          <p:cNvSpPr/>
          <p:nvPr/>
        </p:nvSpPr>
        <p:spPr>
          <a:xfrm>
            <a:off x="2494198" y="5252450"/>
            <a:ext cx="543864" cy="360040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663121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zablon prezentacji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prezentacji</Template>
  <TotalTime>3512</TotalTime>
  <Words>1452</Words>
  <Application>Microsoft Office PowerPoint</Application>
  <PresentationFormat>Niestandardowy</PresentationFormat>
  <Paragraphs>174</Paragraphs>
  <Slides>11</Slides>
  <Notes>10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Szablon prezentacji</vt:lpstr>
      <vt:lpstr>Konsolidacja i automatyzacja wypłaty zasiłków (e-zasiłki)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DKK</dc:creator>
  <cp:lastModifiedBy>Ślązak, Agnieszka</cp:lastModifiedBy>
  <cp:revision>320</cp:revision>
  <cp:lastPrinted>2020-10-19T09:37:25Z</cp:lastPrinted>
  <dcterms:created xsi:type="dcterms:W3CDTF">2018-05-25T15:54:04Z</dcterms:created>
  <dcterms:modified xsi:type="dcterms:W3CDTF">2021-06-24T11:33:17Z</dcterms:modified>
</cp:coreProperties>
</file>