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2" r:id="rId2"/>
    <p:sldId id="333" r:id="rId3"/>
    <p:sldId id="334" r:id="rId4"/>
    <p:sldId id="335" r:id="rId5"/>
    <p:sldId id="336" r:id="rId6"/>
    <p:sldId id="337" r:id="rId7"/>
    <p:sldId id="338" r:id="rId8"/>
    <p:sldId id="339" r:id="rId9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6028" autoAdjust="0"/>
  </p:normalViewPr>
  <p:slideViewPr>
    <p:cSldViewPr>
      <p:cViewPr>
        <p:scale>
          <a:sx n="51" d="100"/>
          <a:sy n="51" d="100"/>
        </p:scale>
        <p:origin x="-1734" y="-33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18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13.05.2021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</a:p>
          <a:p>
            <a:pPr lvl="0"/>
            <a:r>
              <a:rPr lang="pl-PL" dirty="0" smtClean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Imię i nazwisko prelegenta </a:t>
            </a:r>
            <a:br>
              <a:rPr lang="pl-PL" dirty="0" smtClean="0"/>
            </a:br>
            <a:r>
              <a:rPr lang="pl-PL" dirty="0" smtClean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564432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</a:t>
            </a:r>
            <a:br>
              <a:rPr lang="pl-PL" dirty="0" smtClean="0"/>
            </a:br>
            <a:r>
              <a:rPr lang="pl-PL" dirty="0" smtClean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</a:t>
            </a:r>
            <a:br>
              <a:rPr lang="pl-PL" dirty="0" smtClean="0"/>
            </a:br>
            <a:r>
              <a:rPr lang="pl-PL" dirty="0" smtClean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6574408" y="4516760"/>
            <a:ext cx="6067128" cy="1080120"/>
          </a:xfrm>
        </p:spPr>
        <p:txBody>
          <a:bodyPr/>
          <a:lstStyle/>
          <a:p>
            <a:r>
              <a:rPr lang="pl-PL" dirty="0" smtClean="0">
                <a:latin typeface="+mn-lt"/>
              </a:rPr>
              <a:t>(elektroniczny asystent płatnika)</a:t>
            </a:r>
            <a:endParaRPr lang="pl-PL" dirty="0">
              <a:latin typeface="+mn-lt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Warszawa, </a:t>
            </a:r>
            <a:r>
              <a:rPr lang="pl-PL" dirty="0" smtClean="0"/>
              <a:t> maj 2021 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4408" y="1924472"/>
            <a:ext cx="5580832" cy="2143099"/>
          </a:xfrm>
        </p:spPr>
        <p:txBody>
          <a:bodyPr/>
          <a:lstStyle/>
          <a:p>
            <a:r>
              <a:rPr lang="pl-PL" sz="4000" dirty="0" smtClean="0"/>
              <a:t>Automatyzacja rozliczeń płatników składek </a:t>
            </a:r>
            <a:endParaRPr lang="pl-PL" sz="4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Departament Realizacji Dochodów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3214550" y="1420416"/>
            <a:ext cx="9649072" cy="4608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Redukcja sprawozdawczości i zbędnej biurokracji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(w biznesie).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Przejęcie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przez ZUS od płatników składek zadań i odpowiedzialności w zakresie ustalania obowiązku ubezpieczeń i podstawy wymiaru składek.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Przejęcie przez ZUS </a:t>
            </a: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odpowiedzialności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za ustalenie podstawy wymiaru składek i naliczanie składek.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Ułatwianie prowadzenia działalności pozarolniczej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odciążenie płatników od wykonywania zadań związanych z naliczaniem składek i ustalaniem kwot do zapłaty.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Poprawa jakości danych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gromadzonych na </a:t>
            </a: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kontach płatników składek i kontach ubezpieczonych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b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w konsekwencji przyspieszenie procesu przyznania świadczeń krótko- i długoterminowych.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Wymiana danych między systemem ZUS a systemem zewnętrznym oraz systemami kadrowo płacowymi płatników składek.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Wzrost </a:t>
            </a: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zaufania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do systemu ubezpieczeń społecznych.</a:t>
            </a:r>
          </a:p>
          <a:p>
            <a:pPr marL="2857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l-PL" sz="1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 </a:t>
            </a:r>
            <a:r>
              <a:rPr lang="pl-PL" sz="3600" dirty="0">
                <a:cs typeface="Arial" panose="020B0604020202020204" pitchFamily="34" charset="0"/>
              </a:rPr>
              <a:t>rozliczeń płatników </a:t>
            </a:r>
            <a:r>
              <a:rPr lang="pl-PL" sz="3600" dirty="0" smtClean="0">
                <a:cs typeface="Arial" panose="020B0604020202020204" pitchFamily="34" charset="0"/>
              </a:rPr>
              <a:t>składek</a:t>
            </a:r>
            <a:endParaRPr lang="pl-PL" sz="3600" b="1" dirty="0">
              <a:cs typeface="Arial" panose="020B0604020202020204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597744" y="1492424"/>
            <a:ext cx="1728192" cy="446449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Cel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3" name="Prostokąt zaokrąglony 62"/>
          <p:cNvSpPr/>
          <p:nvPr/>
        </p:nvSpPr>
        <p:spPr>
          <a:xfrm>
            <a:off x="669752" y="6625394"/>
            <a:ext cx="1656184" cy="185180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Korzyści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3190032" y="6677000"/>
            <a:ext cx="9178618" cy="2088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Płatnicy składek </a:t>
            </a: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uzyskają pewność i stabilność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swoich rozliczeń – ZUS przejmie obowiązek </a:t>
            </a:r>
            <a:b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odpowiedzialność za ustalanie wysokości  składek.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Przedsiębiorca zyska więcej czasu na prowadzenie biznesu.</a:t>
            </a:r>
          </a:p>
          <a:p>
            <a:pPr marL="285750" indent="-285750"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1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Ograniczenie postępowań wyjaśniających </a:t>
            </a:r>
            <a:r>
              <a:rPr lang="pl-PL" sz="1800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z płatnikami.</a:t>
            </a:r>
          </a:p>
          <a:p>
            <a:pPr marL="2857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pl-PL" sz="1800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2430144" y="3508648"/>
            <a:ext cx="543864" cy="36004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2397944" y="7397080"/>
            <a:ext cx="543864" cy="36004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313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38644" y="1204392"/>
            <a:ext cx="110819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sz="2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Schemat 1: założenie konta płatnika</a:t>
            </a: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66978"/>
              </p:ext>
            </p:extLst>
          </p:nvPr>
        </p:nvGraphicFramePr>
        <p:xfrm>
          <a:off x="1258636" y="1636440"/>
          <a:ext cx="10356332" cy="7128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Arkusz" r:id="rId5" imgW="14239788" imgH="9801270" progId="Excel.Sheet.12">
                  <p:embed/>
                </p:oleObj>
              </mc:Choice>
              <mc:Fallback>
                <p:oleObj name="Arkusz" r:id="rId5" imgW="14239788" imgH="9801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636" y="1636440"/>
                        <a:ext cx="10356332" cy="7128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53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38644" y="1295482"/>
            <a:ext cx="8744076" cy="484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sz="2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Schemat 2: założenie konta ubezpieczonego</a:t>
            </a: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09654"/>
              </p:ext>
            </p:extLst>
          </p:nvPr>
        </p:nvGraphicFramePr>
        <p:xfrm>
          <a:off x="1605856" y="1780456"/>
          <a:ext cx="10873208" cy="692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Arkusz" r:id="rId5" imgW="14030435" imgH="9534510" progId="Excel.Sheet.12">
                  <p:embed/>
                </p:oleObj>
              </mc:Choice>
              <mc:Fallback>
                <p:oleObj name="Arkusz" r:id="rId5" imgW="14030435" imgH="9534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5856" y="1780456"/>
                        <a:ext cx="10873208" cy="6925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361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38644" y="1204392"/>
            <a:ext cx="110819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sz="2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Schemat 3: rozliczenie składek</a:t>
            </a: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702508"/>
              </p:ext>
            </p:extLst>
          </p:nvPr>
        </p:nvGraphicFramePr>
        <p:xfrm>
          <a:off x="957783" y="1204392"/>
          <a:ext cx="11304585" cy="76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rkusz" r:id="rId5" imgW="15249457" imgH="10296435" progId="Excel.Sheet.12">
                  <p:embed/>
                </p:oleObj>
              </mc:Choice>
              <mc:Fallback>
                <p:oleObj name="Arkusz" r:id="rId5" imgW="15249457" imgH="10296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7783" y="1204392"/>
                        <a:ext cx="11304585" cy="763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287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38644" y="1204392"/>
            <a:ext cx="88160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l" defTabSz="449263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sz="28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Schemat 4: zamknięcie konta ubezpieczonego/płatnika</a:t>
            </a: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71724"/>
              </p:ext>
            </p:extLst>
          </p:nvPr>
        </p:nvGraphicFramePr>
        <p:xfrm>
          <a:off x="1749872" y="1636440"/>
          <a:ext cx="9505056" cy="729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Arkusz" r:id="rId5" imgW="13963712" imgH="11706120" progId="Excel.Sheet.12">
                  <p:embed/>
                </p:oleObj>
              </mc:Choice>
              <mc:Fallback>
                <p:oleObj name="Arkusz" r:id="rId5" imgW="13963712" imgH="11706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872" y="1636440"/>
                        <a:ext cx="9505056" cy="729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545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97744" y="1420416"/>
            <a:ext cx="1728192" cy="69127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Główne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solidFill>
                  <a:srgbClr val="FFFFFF"/>
                </a:solidFill>
              </a:rPr>
              <a:t>zmiany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2430144" y="4588768"/>
            <a:ext cx="543864" cy="36004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974008" y="1479164"/>
            <a:ext cx="9433048" cy="1610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defRPr/>
            </a:pPr>
            <a:r>
              <a:rPr lang="pl-PL" sz="1400" b="1" dirty="0">
                <a:solidFill>
                  <a:srgbClr val="003D6E"/>
                </a:solidFill>
              </a:rPr>
              <a:t>JPU</a:t>
            </a:r>
            <a:r>
              <a:rPr lang="pl-PL" sz="1400" dirty="0">
                <a:solidFill>
                  <a:srgbClr val="003D6E"/>
                </a:solidFill>
              </a:rPr>
              <a:t> (Jednolity Plik Ubezpieczeniowy) -  zestawienie danych i informacji dotyczących płatnika i ubezpieczonego, przekazywanych przez płatnika składek na profilu informacyjnym, które służą realizacji zadań przez ZUS związanych ze zgłaszaniem do ubezpieczeń, ustalaniem podstawy wymiaru składek, obliczaniem i rozliczaniem składek oraz ustalaniem prawa do świadczeń, ich wysokości i podstawy wymiaru. W wykazie danych uwzględnione zostały dodatkowe oczekiwania GUS dzięki którym w przyszłości będzie można ograniczyć obowiązki sprawozdawcze przedsiębiorców.</a:t>
            </a:r>
          </a:p>
          <a:p>
            <a:pPr lvl="0" algn="just">
              <a:defRPr/>
            </a:pPr>
            <a:r>
              <a:rPr lang="pl-PL" sz="1400" b="1" dirty="0">
                <a:solidFill>
                  <a:srgbClr val="003D6E"/>
                </a:solidFill>
              </a:rPr>
              <a:t>Zmiany terminów na przekazywanie poszczególnych danych </a:t>
            </a:r>
            <a:r>
              <a:rPr lang="pl-PL" sz="1400" dirty="0">
                <a:solidFill>
                  <a:srgbClr val="003D6E"/>
                </a:solidFill>
              </a:rPr>
              <a:t>– np. służących do dokonania rozliczenia składek (do 5 następnego miesiąca), ustalenia składki na MDG+ (do 25 stycznia danego roku).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018251" y="3220616"/>
            <a:ext cx="9433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 rtl="0"/>
            <a:r>
              <a:rPr lang="pl-PL" sz="1400" b="1" dirty="0">
                <a:solidFill>
                  <a:srgbClr val="003D6E"/>
                </a:solidFill>
              </a:rPr>
              <a:t>Ustalenie zasad sporządzania rozliczenia z urzędu </a:t>
            </a:r>
            <a:r>
              <a:rPr lang="pl-PL" sz="1400" dirty="0">
                <a:solidFill>
                  <a:srgbClr val="003D6E"/>
                </a:solidFill>
              </a:rPr>
              <a:t>w przypadku nie przekazania danych w JPU przez płatnika składek.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048243" y="4245037"/>
            <a:ext cx="9433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defRPr/>
            </a:pPr>
            <a:r>
              <a:rPr lang="pl-PL" sz="1400" b="1" dirty="0">
                <a:solidFill>
                  <a:srgbClr val="003D6E"/>
                </a:solidFill>
              </a:rPr>
              <a:t>Płatnik składek ustala zaliczkowo składki </a:t>
            </a:r>
            <a:r>
              <a:rPr lang="pl-PL" sz="1400" dirty="0">
                <a:solidFill>
                  <a:srgbClr val="003D6E"/>
                </a:solidFill>
              </a:rPr>
              <a:t>na ubezpieczenia społeczne i zdrowotne w celu ustalenia wynagrodzenia do wypłaty.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018251" y="3601949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defRPr/>
            </a:pPr>
            <a:r>
              <a:rPr lang="pl-PL" sz="1400" b="1" dirty="0">
                <a:solidFill>
                  <a:srgbClr val="003D6E"/>
                </a:solidFill>
              </a:rPr>
              <a:t>Zmiany zasad podlegania dobrowolnym ubezpieczeniom </a:t>
            </a:r>
            <a:r>
              <a:rPr lang="pl-PL" sz="1400" dirty="0">
                <a:solidFill>
                  <a:srgbClr val="003D6E"/>
                </a:solidFill>
              </a:rPr>
              <a:t>– </a:t>
            </a:r>
            <a:r>
              <a:rPr lang="pl-PL" sz="1400" dirty="0" smtClean="0">
                <a:solidFill>
                  <a:srgbClr val="003D6E"/>
                </a:solidFill>
              </a:rPr>
              <a:t>objęcie </a:t>
            </a:r>
            <a:r>
              <a:rPr lang="pl-PL" sz="1400" dirty="0">
                <a:solidFill>
                  <a:srgbClr val="003D6E"/>
                </a:solidFill>
              </a:rPr>
              <a:t>dobrowolnym ubezpieczeniem zawsze na wyraźne oświadczenie woli </a:t>
            </a:r>
            <a:r>
              <a:rPr lang="pl-PL" sz="1400" dirty="0" smtClean="0">
                <a:solidFill>
                  <a:srgbClr val="003D6E"/>
                </a:solidFill>
              </a:rPr>
              <a:t>ubezpieczonego, w trakcie trwania ubezpieczenia jest one obowiązkowe.</a:t>
            </a:r>
            <a:endParaRPr lang="pl-PL" sz="1400" dirty="0">
              <a:solidFill>
                <a:srgbClr val="003D6E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48243" y="4717782"/>
            <a:ext cx="9433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pl-PL" sz="1400" b="1" dirty="0">
                <a:solidFill>
                  <a:srgbClr val="003D6E"/>
                </a:solidFill>
              </a:rPr>
              <a:t>Zmiana zasad ustalania podstawy wymiaru </a:t>
            </a:r>
            <a:r>
              <a:rPr lang="pl-PL" sz="1400" dirty="0">
                <a:solidFill>
                  <a:srgbClr val="003D6E"/>
                </a:solidFill>
              </a:rPr>
              <a:t>składek </a:t>
            </a:r>
            <a:r>
              <a:rPr lang="pl-PL" sz="1400" b="1" dirty="0">
                <a:solidFill>
                  <a:srgbClr val="003D6E"/>
                </a:solidFill>
              </a:rPr>
              <a:t>dla zleceniobiorców – zawsze przychód</a:t>
            </a:r>
            <a:r>
              <a:rPr lang="pl-PL" sz="1400" dirty="0" smtClean="0">
                <a:solidFill>
                  <a:srgbClr val="003D6E"/>
                </a:solidFill>
              </a:rPr>
              <a:t>.</a:t>
            </a:r>
            <a:endParaRPr lang="pl-PL" sz="1400" dirty="0">
              <a:solidFill>
                <a:srgbClr val="003D6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048176" y="5057111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defRPr/>
            </a:pPr>
            <a:r>
              <a:rPr lang="pl-PL" sz="1400" b="1" dirty="0">
                <a:solidFill>
                  <a:schemeClr val="tx1"/>
                </a:solidFill>
              </a:rPr>
              <a:t>Odejście od deklarowania podstawy wymiaru</a:t>
            </a:r>
            <a:r>
              <a:rPr lang="pl-PL" sz="1400" dirty="0">
                <a:solidFill>
                  <a:schemeClr val="tx1"/>
                </a:solidFill>
              </a:rPr>
              <a:t> osób podlegających ubezpieczeniom emerytalnemu i rentowym dobrowolnie. </a:t>
            </a:r>
            <a:r>
              <a:rPr lang="pl-PL" sz="1400" b="1" dirty="0">
                <a:solidFill>
                  <a:schemeClr val="tx1"/>
                </a:solidFill>
              </a:rPr>
              <a:t>Podstawa</a:t>
            </a:r>
            <a:r>
              <a:rPr lang="pl-PL" sz="1400" dirty="0">
                <a:solidFill>
                  <a:schemeClr val="tx1"/>
                </a:solidFill>
              </a:rPr>
              <a:t> wymiaru - </a:t>
            </a:r>
            <a:r>
              <a:rPr lang="pl-PL" sz="1400" b="1" dirty="0">
                <a:solidFill>
                  <a:schemeClr val="tx1"/>
                </a:solidFill>
              </a:rPr>
              <a:t>minimalne wynagrodzenie.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048243" y="5668888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pl-PL" sz="1400" b="1" dirty="0">
                <a:solidFill>
                  <a:srgbClr val="003D6E"/>
                </a:solidFill>
              </a:rPr>
              <a:t>Podstawa wymiaru składek jest pomniejszana na podstawie informacji o niezdolności do pracy lub niemożności wykonywania pracy </a:t>
            </a:r>
            <a:r>
              <a:rPr lang="pl-PL" sz="1400" dirty="0">
                <a:solidFill>
                  <a:srgbClr val="003D6E"/>
                </a:solidFill>
              </a:rPr>
              <a:t>– stosuje się nie dłużej niż przewidują przepisy dające prawo do tych świadczeń.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048243" y="6316960"/>
            <a:ext cx="943304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 rtl="0"/>
            <a:r>
              <a:rPr lang="pl-PL" sz="1400" b="1" dirty="0">
                <a:solidFill>
                  <a:srgbClr val="003D6E"/>
                </a:solidFill>
              </a:rPr>
              <a:t>ZUS ustala roczną podstawę wymiaru składek </a:t>
            </a:r>
            <a:r>
              <a:rPr lang="pl-PL" sz="1400" dirty="0">
                <a:solidFill>
                  <a:srgbClr val="003D6E"/>
                </a:solidFill>
              </a:rPr>
              <a:t>i podstawę dopełniającą w miesiącu przekroczenia – jeżeli jeden z płatników przekazał błędne dane w JPU co skutkowało ustaleniem niewłaściwej granicy podstawy wymiaru dla inne płatnika to płatnicy dopłacają różnicę składek a całość odsetek dopłaca płatnik, który przekazał błędne dane. W przypadku błędnej informacji przekazanej przez ZUS nie są należne odsetki za zwłokę.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095100" y="7558406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 rtl="0"/>
            <a:r>
              <a:rPr lang="pl-PL" sz="1400" b="1" dirty="0">
                <a:solidFill>
                  <a:srgbClr val="003D6E"/>
                </a:solidFill>
              </a:rPr>
              <a:t>Zmiana terminów płatności </a:t>
            </a:r>
            <a:r>
              <a:rPr lang="pl-PL" sz="1400" dirty="0">
                <a:solidFill>
                  <a:srgbClr val="003D6E"/>
                </a:solidFill>
              </a:rPr>
              <a:t>– do 10 dnia następnego miesiąca płatnik opłacający składki wyłącznie za siebie, do 20 dnia następnego miesiąca pozostali płatnicy.</a:t>
            </a:r>
          </a:p>
        </p:txBody>
      </p:sp>
    </p:spTree>
    <p:extLst>
      <p:ext uri="{BB962C8B-B14F-4D97-AF65-F5344CB8AC3E}">
        <p14:creationId xmlns:p14="http://schemas.microsoft.com/office/powerpoint/2010/main" val="2860244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Departament Realizacji Dochodów</a:t>
            </a:r>
            <a:endParaRPr lang="pl-PL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525736" y="628328"/>
            <a:ext cx="10945216" cy="381719"/>
          </a:xfrm>
        </p:spPr>
        <p:txBody>
          <a:bodyPr>
            <a:noAutofit/>
          </a:bodyPr>
          <a:lstStyle/>
          <a:p>
            <a:r>
              <a:rPr lang="pl-PL" sz="3600" dirty="0" smtClean="0">
                <a:cs typeface="Arial" panose="020B0604020202020204" pitchFamily="34" charset="0"/>
              </a:rPr>
              <a:t>Automatyzacja</a:t>
            </a:r>
            <a:r>
              <a:rPr lang="pl-PL" sz="4000" dirty="0" smtClean="0">
                <a:cs typeface="Arial" panose="020B0604020202020204" pitchFamily="34" charset="0"/>
              </a:rPr>
              <a:t> </a:t>
            </a:r>
            <a:r>
              <a:rPr lang="pl-PL" sz="4000" dirty="0">
                <a:cs typeface="Arial" panose="020B0604020202020204" pitchFamily="34" charset="0"/>
              </a:rPr>
              <a:t>rozliczeń płatników </a:t>
            </a:r>
            <a:r>
              <a:rPr lang="pl-PL" sz="4000" dirty="0" smtClean="0">
                <a:cs typeface="Arial" panose="020B0604020202020204" pitchFamily="34" charset="0"/>
              </a:rPr>
              <a:t>składek</a:t>
            </a:r>
            <a:endParaRPr lang="pl-PL" sz="4000" b="1" dirty="0">
              <a:cs typeface="Arial" panose="020B0604020202020204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97744" y="1420416"/>
            <a:ext cx="1728192" cy="691276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Główne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solidFill>
                  <a:srgbClr val="FFFFFF"/>
                </a:solidFill>
              </a:rPr>
              <a:t>zmiany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2430144" y="4588768"/>
            <a:ext cx="543864" cy="36004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95100" y="1636440"/>
            <a:ext cx="9433048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 rtl="0"/>
            <a:r>
              <a:rPr lang="pl-PL" sz="1400" b="1" dirty="0">
                <a:solidFill>
                  <a:srgbClr val="003D6E"/>
                </a:solidFill>
              </a:rPr>
              <a:t>Płatnik składek i ubezpieczony może złożyć reklamację </a:t>
            </a:r>
            <a:r>
              <a:rPr lang="pl-PL" sz="1400" dirty="0">
                <a:solidFill>
                  <a:srgbClr val="003D6E"/>
                </a:solidFill>
              </a:rPr>
              <a:t>(od dokonanych ustaleń w zakresie zgłoszenia, wyrejestrowania, podstawy wymiaru składek, należnych składkach i innych danych ustalonych przez ZUS) wraz z uzasadnieniem. Zmiana na kontach płatnika/ubezpieczonego jest uwzględniana dopiero po zweryfikowaniu jej zasadności. ZUS uwzględnia reklamacje i zmienia dane na koncie albo wydaje decyzje o odmowie uwzględnienia zmian. </a:t>
            </a:r>
            <a:r>
              <a:rPr lang="pl-PL" sz="1400" b="1" dirty="0">
                <a:solidFill>
                  <a:srgbClr val="003D6E"/>
                </a:solidFill>
              </a:rPr>
              <a:t>W terminie 7 dni od przekazania JPU </a:t>
            </a:r>
            <a:r>
              <a:rPr lang="pl-PL" sz="1400" dirty="0">
                <a:solidFill>
                  <a:srgbClr val="003D6E"/>
                </a:solidFill>
              </a:rPr>
              <a:t>płatnik może złożyć jego korektę, po tym terminie tryb reklamacyjny. </a:t>
            </a:r>
          </a:p>
          <a:p>
            <a:pPr lvl="0" algn="just" rtl="0"/>
            <a:r>
              <a:rPr lang="pl-PL" sz="1400" b="1" dirty="0">
                <a:solidFill>
                  <a:srgbClr val="003D6E"/>
                </a:solidFill>
              </a:rPr>
              <a:t>Zmiana danych na koncie płatnika i ubezpieczonego może nastąpić jedynie w ciągu 5 lat </a:t>
            </a:r>
            <a:r>
              <a:rPr lang="pl-PL" sz="1400" dirty="0">
                <a:solidFill>
                  <a:srgbClr val="003D6E"/>
                </a:solidFill>
              </a:rPr>
              <a:t>od 1 stycznia roku następującego po roku w którym upłynęło 5 lat od terminu dokonania zawiadomienia przez ZUS. Po tym terminie dane zaewidencjonowane na koncie płatnika i ubezpieczonego uważa się za ostateczne, nie można żądać ich zmiany a ZUS nie może ich korygować. Zmiana danych zewidencjonowanych na kontach może nastąpić wyłącznie na podstawie prawomocnego wyroku sądu. Termin może zostać wydłużony o czas prowadzenia kontroli, postępowania reklamacyjnego lub postępowania wyjaśniającego – również dostosowanie terminów przedawnienia.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136128" y="4270732"/>
            <a:ext cx="9433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pl-PL" sz="1400" b="1" dirty="0">
                <a:solidFill>
                  <a:srgbClr val="003D6E"/>
                </a:solidFill>
              </a:rPr>
              <a:t>Zapewnienie ZUS dostępu do rejestrów urzędowych.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136128" y="4609962"/>
            <a:ext cx="943304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pl-PL" sz="1400" b="1" dirty="0">
                <a:solidFill>
                  <a:srgbClr val="003D6E"/>
                </a:solidFill>
              </a:rPr>
              <a:t>Dostosowanie przepisów do komunikacji </a:t>
            </a:r>
            <a:r>
              <a:rPr lang="pl-PL" sz="1400" dirty="0">
                <a:solidFill>
                  <a:srgbClr val="003D6E"/>
                </a:solidFill>
              </a:rPr>
              <a:t>z płatnikami i ubezpieczonymi </a:t>
            </a:r>
            <a:r>
              <a:rPr lang="pl-PL" sz="1400" b="1" dirty="0">
                <a:solidFill>
                  <a:srgbClr val="003D6E"/>
                </a:solidFill>
              </a:rPr>
              <a:t>poprzez PUE.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3106136" y="4947648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defRPr/>
            </a:pPr>
            <a:r>
              <a:rPr lang="pl-PL" sz="1400" b="1" dirty="0">
                <a:solidFill>
                  <a:srgbClr val="003D6E"/>
                </a:solidFill>
              </a:rPr>
              <a:t>Informacja roczna dla ubezpieczonego</a:t>
            </a:r>
            <a:r>
              <a:rPr lang="pl-PL" sz="1400" dirty="0">
                <a:solidFill>
                  <a:srgbClr val="003D6E"/>
                </a:solidFill>
              </a:rPr>
              <a:t> – ZUS do 28 lutego zamieszcza na PUE zestawienie roczne dotyczące danych zaewidencjonowanych na koncie w poprzednim roku.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136128" y="5596880"/>
            <a:ext cx="943304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/>
            </a:pPr>
            <a:r>
              <a:rPr lang="pl-PL" sz="1400" b="1" dirty="0">
                <a:solidFill>
                  <a:srgbClr val="003D6E"/>
                </a:solidFill>
              </a:rPr>
              <a:t>Obsługa kontroli u płatników składek </a:t>
            </a:r>
            <a:r>
              <a:rPr lang="pl-PL" sz="1400" dirty="0">
                <a:solidFill>
                  <a:srgbClr val="003D6E"/>
                </a:solidFill>
              </a:rPr>
              <a:t>– w sytuacji braku kwestionowania ustaleń z kontroli płatnik zobowiązany jest przekazać aktualizację danych w JPU zgodnych z ustaleniami. </a:t>
            </a:r>
          </a:p>
          <a:p>
            <a:pPr lvl="0" algn="l">
              <a:defRPr/>
            </a:pPr>
            <a:r>
              <a:rPr lang="pl-PL" sz="1400" dirty="0">
                <a:solidFill>
                  <a:srgbClr val="003D6E"/>
                </a:solidFill>
              </a:rPr>
              <a:t>ZUS ewidencjonuje dane na podstawie przekazanego JPU lub wydanej decyzji w sprawach spornych.</a:t>
            </a:r>
          </a:p>
          <a:p>
            <a:pPr lvl="0" algn="l">
              <a:defRPr/>
            </a:pPr>
            <a:r>
              <a:rPr lang="pl-PL" sz="1400" dirty="0">
                <a:solidFill>
                  <a:srgbClr val="003D6E"/>
                </a:solidFill>
              </a:rPr>
              <a:t>Dostosowanie zakresu kontroli do planowanych zmian – weryfikacja poprawności danych ujętych w JPU.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136128" y="6616563"/>
            <a:ext cx="94330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 rtl="0"/>
            <a:r>
              <a:rPr lang="pl-PL" sz="1400" b="1" dirty="0">
                <a:solidFill>
                  <a:srgbClr val="003D6E"/>
                </a:solidFill>
              </a:rPr>
              <a:t>Zmiana terminów płatności </a:t>
            </a:r>
            <a:r>
              <a:rPr lang="pl-PL" sz="1400" dirty="0">
                <a:solidFill>
                  <a:srgbClr val="003D6E"/>
                </a:solidFill>
              </a:rPr>
              <a:t>– do 10 dnia następnego miesiąca płatnik opłacający składki wyłącznie za siebie, do 20 dnia następnego miesiąca pozostali płatnicy.</a:t>
            </a:r>
          </a:p>
        </p:txBody>
      </p:sp>
    </p:spTree>
    <p:extLst>
      <p:ext uri="{BB962C8B-B14F-4D97-AF65-F5344CB8AC3E}">
        <p14:creationId xmlns:p14="http://schemas.microsoft.com/office/powerpoint/2010/main" val="3815782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</Template>
  <TotalTime>2853</TotalTime>
  <Words>787</Words>
  <Application>Microsoft Office PowerPoint</Application>
  <PresentationFormat>Niestandardowy</PresentationFormat>
  <Paragraphs>57</Paragraphs>
  <Slides>8</Slides>
  <Notes>8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0" baseType="lpstr">
      <vt:lpstr>Szablon prezentacji</vt:lpstr>
      <vt:lpstr>Arkusz</vt:lpstr>
      <vt:lpstr>Automatyzacja rozliczeń płatników składek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DKK</dc:creator>
  <cp:lastModifiedBy>Bełkowska-Gołoś, Aleksandra</cp:lastModifiedBy>
  <cp:revision>274</cp:revision>
  <cp:lastPrinted>2020-10-19T09:37:25Z</cp:lastPrinted>
  <dcterms:created xsi:type="dcterms:W3CDTF">2018-05-25T15:54:04Z</dcterms:created>
  <dcterms:modified xsi:type="dcterms:W3CDTF">2021-05-13T12:23:31Z</dcterms:modified>
</cp:coreProperties>
</file>